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36"/>
  </p:notesMasterIdLst>
  <p:sldIdLst>
    <p:sldId id="331" r:id="rId2"/>
    <p:sldId id="352" r:id="rId3"/>
    <p:sldId id="334" r:id="rId4"/>
    <p:sldId id="313" r:id="rId5"/>
    <p:sldId id="335" r:id="rId6"/>
    <p:sldId id="321" r:id="rId7"/>
    <p:sldId id="337" r:id="rId8"/>
    <p:sldId id="315" r:id="rId9"/>
    <p:sldId id="360" r:id="rId10"/>
    <p:sldId id="338" r:id="rId11"/>
    <p:sldId id="318" r:id="rId12"/>
    <p:sldId id="383" r:id="rId13"/>
    <p:sldId id="382" r:id="rId14"/>
    <p:sldId id="339" r:id="rId15"/>
    <p:sldId id="333" r:id="rId16"/>
    <p:sldId id="336" r:id="rId17"/>
    <p:sldId id="341" r:id="rId18"/>
    <p:sldId id="355" r:id="rId19"/>
    <p:sldId id="356" r:id="rId20"/>
    <p:sldId id="357" r:id="rId21"/>
    <p:sldId id="346" r:id="rId22"/>
    <p:sldId id="358" r:id="rId23"/>
    <p:sldId id="348" r:id="rId24"/>
    <p:sldId id="349" r:id="rId25"/>
    <p:sldId id="350" r:id="rId26"/>
    <p:sldId id="340" r:id="rId27"/>
    <p:sldId id="328" r:id="rId28"/>
    <p:sldId id="353" r:id="rId29"/>
    <p:sldId id="354" r:id="rId30"/>
    <p:sldId id="361" r:id="rId31"/>
    <p:sldId id="365" r:id="rId32"/>
    <p:sldId id="366" r:id="rId33"/>
    <p:sldId id="367" r:id="rId34"/>
    <p:sldId id="291" r:id="rId35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44" userDrawn="1">
          <p15:clr>
            <a:srgbClr val="A4A3A4"/>
          </p15:clr>
        </p15:guide>
        <p15:guide id="2" pos="4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EBCAC"/>
    <a:srgbClr val="FFD966"/>
    <a:srgbClr val="F8CBAD"/>
    <a:srgbClr val="002060"/>
    <a:srgbClr val="FFFFFF"/>
    <a:srgbClr val="C9D2A1"/>
    <a:srgbClr val="A8E5FA"/>
    <a:srgbClr val="C7D5ED"/>
    <a:srgbClr val="ACC7C5"/>
    <a:srgbClr val="FC674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15" autoAdjust="0"/>
    <p:restoredTop sz="94660" autoAdjust="0"/>
  </p:normalViewPr>
  <p:slideViewPr>
    <p:cSldViewPr snapToGrid="0">
      <p:cViewPr varScale="1">
        <p:scale>
          <a:sx n="69" d="100"/>
          <a:sy n="69" d="100"/>
        </p:scale>
        <p:origin x="-432" y="-68"/>
      </p:cViewPr>
      <p:guideLst>
        <p:guide orient="horz" pos="744"/>
        <p:guide pos="4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808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3A16E-5C1A-457C-B0C9-BA49FB939966}" type="datetimeFigureOut">
              <a:rPr lang="en-IN" smtClean="0"/>
              <a:pPr/>
              <a:t>17-04-2018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BF5AE-0E56-4C8F-B6EF-8C57D12DFC5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57132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all office filwa\logos\new presentations\psds\new pres bottom band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6797219"/>
            <a:ext cx="12192000" cy="72967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>
          <a:xfrm>
            <a:off x="2743200" y="4102100"/>
            <a:ext cx="65405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E:\all office filwa\logos\new presentations\psds\new pres bottom band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0"/>
            <a:ext cx="12192000" cy="72967"/>
          </a:xfrm>
          <a:prstGeom prst="rect">
            <a:avLst/>
          </a:prstGeom>
          <a:noFill/>
        </p:spPr>
      </p:pic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4212959" y="1274881"/>
            <a:ext cx="3554224" cy="17908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r>
              <a:rPr lang="en-US" sz="1400" dirty="0"/>
              <a:t>Insert company logo here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77644" y="3370153"/>
            <a:ext cx="5636712" cy="731947"/>
          </a:xfrm>
        </p:spPr>
        <p:txBody>
          <a:bodyPr>
            <a:normAutofit/>
          </a:bodyPr>
          <a:lstStyle>
            <a:lvl1pPr algn="ctr">
              <a:defRPr sz="2800" b="0">
                <a:solidFill>
                  <a:schemeClr val="tx2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594448" y="4238718"/>
            <a:ext cx="5135563" cy="318350"/>
          </a:xfrm>
        </p:spPr>
        <p:txBody>
          <a:bodyPr>
            <a:noAutofit/>
          </a:bodyPr>
          <a:lstStyle>
            <a:lvl1pPr marL="0" indent="0" algn="ctr">
              <a:buNone/>
              <a:defRPr sz="1800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sub-title here</a:t>
            </a:r>
          </a:p>
        </p:txBody>
      </p:sp>
      <p:pic>
        <p:nvPicPr>
          <p:cNvPr id="10" name="Picture 2" descr="E:\all office filwa\logos\new presentations\psds\new pres bottom band cop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6797219"/>
            <a:ext cx="12192000" cy="72967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/>
          <p:nvPr userDrawn="1"/>
        </p:nvCxnSpPr>
        <p:spPr>
          <a:xfrm>
            <a:off x="2743200" y="4102100"/>
            <a:ext cx="65405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E:\all office filwa\logos\new presentations\psds\new pres bottom band cop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0"/>
            <a:ext cx="12192000" cy="72967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4879" y="4986139"/>
            <a:ext cx="7747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861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85454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all office filwa\logos\new presentations\psds\new pres bottom band cop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6797219"/>
            <a:ext cx="12192000" cy="72967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 userDrawn="1"/>
        </p:nvCxnSpPr>
        <p:spPr>
          <a:xfrm>
            <a:off x="2743200" y="4102100"/>
            <a:ext cx="65405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E:\all office filwa\logos\new presentations\psds\new pres bottom band cop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0"/>
            <a:ext cx="12192000" cy="72967"/>
          </a:xfrm>
          <a:prstGeom prst="rect">
            <a:avLst/>
          </a:prstGeom>
          <a:noFill/>
        </p:spPr>
      </p:pic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4212959" y="1274881"/>
            <a:ext cx="3554224" cy="17908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r>
              <a:rPr lang="en-US" sz="1400" dirty="0"/>
              <a:t>Insert company logo here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77644" y="3370153"/>
            <a:ext cx="5636712" cy="731947"/>
          </a:xfrm>
        </p:spPr>
        <p:txBody>
          <a:bodyPr>
            <a:normAutofit/>
          </a:bodyPr>
          <a:lstStyle>
            <a:lvl1pPr algn="ctr">
              <a:defRPr sz="2800" b="0">
                <a:solidFill>
                  <a:schemeClr val="tx2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594448" y="4238718"/>
            <a:ext cx="5135563" cy="318350"/>
          </a:xfrm>
        </p:spPr>
        <p:txBody>
          <a:bodyPr>
            <a:noAutofit/>
          </a:bodyPr>
          <a:lstStyle>
            <a:lvl1pPr marL="0" indent="0" algn="ctr">
              <a:buNone/>
              <a:defRPr sz="1800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sub-title here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0550" y="5187950"/>
            <a:ext cx="1333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8152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ternativ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:\all office filwa\logos\new presentations\psds\new pres bottom band copy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76442" y="5212079"/>
            <a:ext cx="5554839" cy="4571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 userDrawn="1"/>
        </p:nvSpPr>
        <p:spPr>
          <a:xfrm>
            <a:off x="1158698" y="5298742"/>
            <a:ext cx="5006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presentation by Samhita Social Ventures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1176442" y="4747364"/>
            <a:ext cx="4997885" cy="448823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173" y="4608850"/>
            <a:ext cx="970325" cy="97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7935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:\all office filwa\logos\new presentations\psds\new pres bottom band copy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42949" y="3424522"/>
            <a:ext cx="7342495" cy="45719"/>
          </a:xfrm>
          <a:prstGeom prst="rect">
            <a:avLst/>
          </a:prstGeom>
          <a:noFill/>
        </p:spPr>
      </p:pic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3778158" y="2768605"/>
            <a:ext cx="4585570" cy="606166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Section Header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340443" y="3531996"/>
            <a:ext cx="5461000" cy="363538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z="1600" dirty="0"/>
              <a:t>Insert short description here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5780" y="1433850"/>
            <a:ext cx="970325" cy="97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8331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ternativ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:\all office filwa\logos\new presentations\psds\new pres bottom band copy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4838" y="3424222"/>
            <a:ext cx="5759359" cy="45719"/>
          </a:xfrm>
          <a:prstGeom prst="rect">
            <a:avLst/>
          </a:prstGeom>
          <a:noFill/>
        </p:spPr>
      </p:pic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7072364" y="722931"/>
            <a:ext cx="4584700" cy="54483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54838" y="2817294"/>
            <a:ext cx="5339089" cy="536747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Section header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55600" y="3540125"/>
            <a:ext cx="4516438" cy="530225"/>
          </a:xfrm>
        </p:spPr>
        <p:txBody>
          <a:bodyPr>
            <a:normAutofit/>
          </a:bodyPr>
          <a:lstStyle>
            <a:lvl1pPr marL="0" indent="0">
              <a:buNone/>
              <a:defRPr sz="1600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short description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599340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- Typ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all office filwa\logos\new presentations\psds\new pres bottom band cop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6797219"/>
            <a:ext cx="12192000" cy="72967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826544" y="3071813"/>
            <a:ext cx="6538913" cy="714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91900" y="127000"/>
            <a:ext cx="654050" cy="65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6667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526"/>
            <a:ext cx="12192000" cy="8188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00625" y="6387060"/>
            <a:ext cx="2743200" cy="365125"/>
          </a:xfrm>
        </p:spPr>
        <p:txBody>
          <a:bodyPr/>
          <a:lstStyle/>
          <a:p>
            <a:fld id="{25081A2C-E9CC-4B33-9821-C6E89B2AC952}" type="datetime1">
              <a:rPr lang="en-IN" smtClean="0"/>
              <a:pPr/>
              <a:t>17-04-2018</a:t>
            </a:fld>
            <a:endParaRPr lang="en-IN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14800" y="6381404"/>
            <a:ext cx="41148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94472" y="6381404"/>
            <a:ext cx="2743200" cy="365125"/>
          </a:xfrm>
        </p:spPr>
        <p:txBody>
          <a:bodyPr/>
          <a:lstStyle/>
          <a:p>
            <a:fld id="{9A106EE5-5873-45EE-9684-6575C99AD69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0624" y="977900"/>
            <a:ext cx="11574049" cy="5184904"/>
          </a:xfr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24177" y="41099"/>
            <a:ext cx="790295" cy="790295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-1" y="896765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80075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iv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:\all office filwa\logos\new presentations\psds\new pres bottom band cop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76442" y="5212079"/>
            <a:ext cx="5554839" cy="45719"/>
          </a:xfrm>
          <a:prstGeom prst="rect">
            <a:avLst/>
          </a:prstGeom>
          <a:noFill/>
        </p:spPr>
      </p:pic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1176442" y="4747364"/>
            <a:ext cx="4997885" cy="448823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pic>
        <p:nvPicPr>
          <p:cNvPr id="7" name="Picture 6" descr="E:\all office filwa\logos\new presentations\psds\new pres bottom band copy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76442" y="5212079"/>
            <a:ext cx="5554839" cy="45719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087" y="4747364"/>
            <a:ext cx="7747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0443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6" y="12526"/>
            <a:ext cx="12173803" cy="871539"/>
          </a:xfrm>
          <a:solidFill>
            <a:schemeClr val="bg1"/>
          </a:solidFill>
        </p:spPr>
        <p:txBody>
          <a:bodyPr>
            <a:normAutofit/>
          </a:bodyPr>
          <a:lstStyle>
            <a:lvl1pPr algn="l"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625" y="1279715"/>
            <a:ext cx="11503012" cy="4848130"/>
          </a:xfr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884065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300625" y="6387060"/>
            <a:ext cx="2743200" cy="365125"/>
          </a:xfrm>
        </p:spPr>
        <p:txBody>
          <a:bodyPr/>
          <a:lstStyle/>
          <a:p>
            <a:fld id="{25081A2C-E9CC-4B33-9821-C6E89B2AC952}" type="datetime1">
              <a:rPr lang="en-IN" smtClean="0"/>
              <a:pPr/>
              <a:t>17-04-2018</a:t>
            </a:fld>
            <a:endParaRPr lang="en-IN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14800" y="6381404"/>
            <a:ext cx="41148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94472" y="6381404"/>
            <a:ext cx="2743200" cy="365125"/>
          </a:xfrm>
        </p:spPr>
        <p:txBody>
          <a:bodyPr/>
          <a:lstStyle/>
          <a:p>
            <a:fld id="{9A106EE5-5873-45EE-9684-6575C99AD695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-1" y="896765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6287" y="33386"/>
            <a:ext cx="7747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0594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:\all office filwa\logos\new presentations\psds\new pres bottom band cop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42949" y="3424522"/>
            <a:ext cx="7342495" cy="45719"/>
          </a:xfrm>
          <a:prstGeom prst="rect">
            <a:avLst/>
          </a:prstGeom>
          <a:noFill/>
        </p:spPr>
      </p:pic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3778158" y="2768605"/>
            <a:ext cx="4585570" cy="606166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Section Header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340443" y="3531996"/>
            <a:ext cx="5461000" cy="363538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z="1600" dirty="0"/>
              <a:t>Insert short description here</a:t>
            </a:r>
            <a:endParaRPr lang="en-US" dirty="0"/>
          </a:p>
        </p:txBody>
      </p:sp>
      <p:pic>
        <p:nvPicPr>
          <p:cNvPr id="6" name="Picture 5" descr="E:\all office filwa\logos\new presentations\psds\new pres bottom band copy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42949" y="3424522"/>
            <a:ext cx="7342495" cy="45719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3593" y="1575678"/>
            <a:ext cx="7747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680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iv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:\all office filwa\logos\new presentations\psds\new pres bottom band cop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4838" y="3424222"/>
            <a:ext cx="5759359" cy="45719"/>
          </a:xfrm>
          <a:prstGeom prst="rect">
            <a:avLst/>
          </a:prstGeom>
          <a:noFill/>
        </p:spPr>
      </p:pic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7072364" y="722931"/>
            <a:ext cx="4584700" cy="54483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54838" y="2817294"/>
            <a:ext cx="5339089" cy="536747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Section header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55600" y="3540125"/>
            <a:ext cx="4516438" cy="530225"/>
          </a:xfrm>
        </p:spPr>
        <p:txBody>
          <a:bodyPr>
            <a:normAutofit/>
          </a:bodyPr>
          <a:lstStyle>
            <a:lvl1pPr marL="0" indent="0">
              <a:buNone/>
              <a:defRPr sz="1600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short description here</a:t>
            </a:r>
          </a:p>
        </p:txBody>
      </p:sp>
      <p:pic>
        <p:nvPicPr>
          <p:cNvPr id="7" name="Picture 6" descr="E:\all office filwa\logos\new presentations\psds\new pres bottom band copy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4838" y="3424222"/>
            <a:ext cx="5759359" cy="457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963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Typ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all office filwa\logos\new presentations\psds\new pres bottom band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6797219"/>
            <a:ext cx="12192000" cy="72967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826544" y="3071813"/>
            <a:ext cx="6538913" cy="714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pic>
        <p:nvPicPr>
          <p:cNvPr id="5" name="Picture 2" descr="E:\all office filwa\logos\new presentations\psds\new pres bottom band cop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6797219"/>
            <a:ext cx="12192000" cy="729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1358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0625" y="889348"/>
            <a:ext cx="5719175" cy="52876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889348"/>
            <a:ext cx="5613550" cy="52876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0625" y="6387060"/>
            <a:ext cx="2743200" cy="365125"/>
          </a:xfrm>
        </p:spPr>
        <p:txBody>
          <a:bodyPr/>
          <a:lstStyle/>
          <a:p>
            <a:fld id="{25081A2C-E9CC-4B33-9821-C6E89B2AC952}" type="datetime1">
              <a:rPr lang="en-IN" smtClean="0"/>
              <a:pPr/>
              <a:t>17-04-2018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14800" y="6381404"/>
            <a:ext cx="41148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94472" y="6381404"/>
            <a:ext cx="2743200" cy="365125"/>
          </a:xfrm>
        </p:spPr>
        <p:txBody>
          <a:bodyPr/>
          <a:lstStyle/>
          <a:p>
            <a:fld id="{9A106EE5-5873-45EE-9684-6575C99AD69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7202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8911"/>
            <a:ext cx="10515600" cy="537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99223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982832"/>
            <a:ext cx="5157787" cy="42068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99223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982832"/>
            <a:ext cx="5183188" cy="42068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300625" y="6387060"/>
            <a:ext cx="2743200" cy="365125"/>
          </a:xfrm>
        </p:spPr>
        <p:txBody>
          <a:bodyPr/>
          <a:lstStyle/>
          <a:p>
            <a:fld id="{25081A2C-E9CC-4B33-9821-C6E89B2AC952}" type="datetime1">
              <a:rPr lang="en-IN" smtClean="0"/>
              <a:pPr/>
              <a:t>17-04-2018</a:t>
            </a:fld>
            <a:endParaRPr lang="en-IN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14800" y="6381404"/>
            <a:ext cx="41148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94472" y="6381404"/>
            <a:ext cx="2743200" cy="365125"/>
          </a:xfrm>
        </p:spPr>
        <p:txBody>
          <a:bodyPr/>
          <a:lstStyle/>
          <a:p>
            <a:fld id="{9A106EE5-5873-45EE-9684-6575C99AD69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77097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526"/>
            <a:ext cx="12192000" cy="8554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00625" y="6387060"/>
            <a:ext cx="2743200" cy="365125"/>
          </a:xfrm>
        </p:spPr>
        <p:txBody>
          <a:bodyPr/>
          <a:lstStyle/>
          <a:p>
            <a:fld id="{25081A2C-E9CC-4B33-9821-C6E89B2AC952}" type="datetime1">
              <a:rPr lang="en-IN" smtClean="0"/>
              <a:pPr/>
              <a:t>17-04-2018</a:t>
            </a:fld>
            <a:endParaRPr lang="en-IN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14800" y="6381404"/>
            <a:ext cx="41148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94472" y="6381404"/>
            <a:ext cx="2743200" cy="365125"/>
          </a:xfrm>
        </p:spPr>
        <p:txBody>
          <a:bodyPr/>
          <a:lstStyle/>
          <a:p>
            <a:fld id="{9A106EE5-5873-45EE-9684-6575C99AD69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0624" y="1092200"/>
            <a:ext cx="11574049" cy="5070604"/>
          </a:xfr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1" y="896765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6287" y="33386"/>
            <a:ext cx="7747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0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2526"/>
            <a:ext cx="12192000" cy="536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7995" y="789140"/>
            <a:ext cx="11751815" cy="5387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77F1E-6359-4607-8864-9BF40D3BC8DB}" type="datetime1">
              <a:rPr lang="en-IN" smtClean="0"/>
              <a:pPr/>
              <a:t>17-04-2018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06EE5-5873-45EE-9684-6575C99AD69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6868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61" r:id="rId11"/>
    <p:sldLayoutId id="2147483682" r:id="rId12"/>
    <p:sldLayoutId id="2147483663" r:id="rId13"/>
    <p:sldLayoutId id="2147483683" r:id="rId14"/>
    <p:sldLayoutId id="2147483684" r:id="rId15"/>
    <p:sldLayoutId id="2147483666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E:\all office filwa\logos\new presentations\psds\new pres bottom band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85" y="5347248"/>
            <a:ext cx="12191999" cy="87803"/>
          </a:xfrm>
          <a:prstGeom prst="rect">
            <a:avLst/>
          </a:prstGeom>
          <a:noFill/>
        </p:spPr>
      </p:pic>
      <p:pic>
        <p:nvPicPr>
          <p:cNvPr id="26" name="Picture 2" descr="E:\all office filwa\logos\new presentations\psds\new pres bottom band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6" y="13490"/>
            <a:ext cx="12222870" cy="88025"/>
          </a:xfrm>
          <a:prstGeom prst="rect">
            <a:avLst/>
          </a:prstGeom>
          <a:noFill/>
        </p:spPr>
      </p:pic>
      <p:sp>
        <p:nvSpPr>
          <p:cNvPr id="8" name="AutoShape 2" descr="Image result for hamdard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48" t="15034" b="20308"/>
          <a:stretch/>
        </p:blipFill>
        <p:spPr>
          <a:xfrm>
            <a:off x="0" y="101515"/>
            <a:ext cx="12171964" cy="52552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71223" y="6071097"/>
            <a:ext cx="5035326" cy="465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8000" tIns="72000" rIns="108000" bIns="0" rtlCol="0" anchor="t"/>
          <a:lstStyle/>
          <a:p>
            <a:pPr algn="ctr">
              <a:lnSpc>
                <a:spcPts val="1200"/>
              </a:lnSpc>
            </a:pPr>
            <a:r>
              <a:rPr lang="en-IN" sz="28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Review Meetings- ShaalaKosh/U-DISE/SDMIS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4741" y="5607605"/>
            <a:ext cx="3669841" cy="92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7627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ShaalaKosh Pilot/Phase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0950" y="2817294"/>
            <a:ext cx="3669841" cy="92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9171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500" dirty="0">
                <a:latin typeface="+mn-lt"/>
              </a:rPr>
              <a:t>ShaalaKosh Pilot is implemented across 1.9 lakh teachers from 3 States w.r.t. Teacher Attendance and WASH Indicators module</a:t>
            </a:r>
            <a:endParaRPr lang="en-US" sz="28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6EE5-5873-45EE-9684-6575C99AD695}" type="slidenum">
              <a:rPr lang="en-IN" smtClean="0"/>
              <a:pPr/>
              <a:t>11</a:t>
            </a:fld>
            <a:endParaRPr lang="en-IN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03B9B23-E151-472A-B20D-A48BC269B73D}"/>
              </a:ext>
            </a:extLst>
          </p:cNvPr>
          <p:cNvSpPr/>
          <p:nvPr/>
        </p:nvSpPr>
        <p:spPr>
          <a:xfrm>
            <a:off x="6651517" y="3183694"/>
            <a:ext cx="3606481" cy="7223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WASH Indicators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58A4CC1-2BCB-48DF-B934-7503F15B27DF}"/>
              </a:ext>
            </a:extLst>
          </p:cNvPr>
          <p:cNvSpPr/>
          <p:nvPr/>
        </p:nvSpPr>
        <p:spPr>
          <a:xfrm>
            <a:off x="4615731" y="1119405"/>
            <a:ext cx="1813067" cy="14358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 Districts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480B9A7-6F59-4904-B6E9-8655AA568E15}"/>
              </a:ext>
            </a:extLst>
          </p:cNvPr>
          <p:cNvSpPr/>
          <p:nvPr/>
        </p:nvSpPr>
        <p:spPr>
          <a:xfrm>
            <a:off x="7027949" y="1119404"/>
            <a:ext cx="2046006" cy="14503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43,468 schools</a:t>
            </a:r>
          </a:p>
        </p:txBody>
      </p:sp>
      <p:sp>
        <p:nvSpPr>
          <p:cNvPr id="33" name="Pentagon 29">
            <a:extLst>
              <a:ext uri="{FF2B5EF4-FFF2-40B4-BE49-F238E27FC236}">
                <a16:creationId xmlns:a16="http://schemas.microsoft.com/office/drawing/2014/main" xmlns="" id="{F809668D-AC7B-450E-84BD-D86B42799F49}"/>
              </a:ext>
            </a:extLst>
          </p:cNvPr>
          <p:cNvSpPr/>
          <p:nvPr/>
        </p:nvSpPr>
        <p:spPr>
          <a:xfrm>
            <a:off x="25400" y="1543877"/>
            <a:ext cx="1308100" cy="636503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Scale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4CC1FBBE-8CCE-4C1C-B541-F8BED6FE2BB7}"/>
              </a:ext>
            </a:extLst>
          </p:cNvPr>
          <p:cNvSpPr/>
          <p:nvPr/>
        </p:nvSpPr>
        <p:spPr>
          <a:xfrm>
            <a:off x="2231535" y="3183694"/>
            <a:ext cx="3606481" cy="7223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Teacher      Attendance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D4A9DDE1-4A38-49AA-8E60-20CCDBC5D549}"/>
              </a:ext>
            </a:extLst>
          </p:cNvPr>
          <p:cNvSpPr/>
          <p:nvPr/>
        </p:nvSpPr>
        <p:spPr>
          <a:xfrm>
            <a:off x="9673105" y="1126574"/>
            <a:ext cx="2046006" cy="14503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1.9 lakh Teachers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E7D10DB3-A5C7-43AF-8697-6667D70FA217}"/>
              </a:ext>
            </a:extLst>
          </p:cNvPr>
          <p:cNvSpPr/>
          <p:nvPr/>
        </p:nvSpPr>
        <p:spPr>
          <a:xfrm>
            <a:off x="2203513" y="1140983"/>
            <a:ext cx="1813067" cy="14358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States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950B2BB8-4C56-4D15-A700-23A78F08EB6F}"/>
              </a:ext>
            </a:extLst>
          </p:cNvPr>
          <p:cNvSpPr/>
          <p:nvPr/>
        </p:nvSpPr>
        <p:spPr>
          <a:xfrm>
            <a:off x="6737930" y="4480611"/>
            <a:ext cx="1571974" cy="7520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Sanitation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42FB757-A040-4CCD-86C6-D0EBDE16BF9C}"/>
              </a:ext>
            </a:extLst>
          </p:cNvPr>
          <p:cNvSpPr/>
          <p:nvPr/>
        </p:nvSpPr>
        <p:spPr>
          <a:xfrm>
            <a:off x="8392197" y="4480611"/>
            <a:ext cx="1773938" cy="7595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Drinking Water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6C0DA60-AC80-46FB-AB36-B1219AD57796}"/>
              </a:ext>
            </a:extLst>
          </p:cNvPr>
          <p:cNvSpPr/>
          <p:nvPr/>
        </p:nvSpPr>
        <p:spPr>
          <a:xfrm>
            <a:off x="10248428" y="4480611"/>
            <a:ext cx="1773938" cy="7595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Cleanliness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836285E5-957C-465E-859D-7F4F7DC5D838}"/>
              </a:ext>
            </a:extLst>
          </p:cNvPr>
          <p:cNvSpPr/>
          <p:nvPr/>
        </p:nvSpPr>
        <p:spPr>
          <a:xfrm>
            <a:off x="5052029" y="4480610"/>
            <a:ext cx="1571974" cy="7520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Infrastructure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DD4F5ADF-B13B-413F-BC5E-B9F0F4B20562}"/>
              </a:ext>
            </a:extLst>
          </p:cNvPr>
          <p:cNvCxnSpPr/>
          <p:nvPr/>
        </p:nvCxnSpPr>
        <p:spPr>
          <a:xfrm flipH="1">
            <a:off x="8454757" y="3921310"/>
            <a:ext cx="1" cy="279732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54C92C92-CA8C-44BD-9B47-B2E2E099457B}"/>
              </a:ext>
            </a:extLst>
          </p:cNvPr>
          <p:cNvCxnSpPr/>
          <p:nvPr/>
        </p:nvCxnSpPr>
        <p:spPr>
          <a:xfrm>
            <a:off x="5629703" y="4196984"/>
            <a:ext cx="550569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C3181EA2-69FF-40B2-8328-350E78D7BE45}"/>
              </a:ext>
            </a:extLst>
          </p:cNvPr>
          <p:cNvCxnSpPr/>
          <p:nvPr/>
        </p:nvCxnSpPr>
        <p:spPr>
          <a:xfrm flipH="1">
            <a:off x="5629702" y="4193666"/>
            <a:ext cx="1" cy="279732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629481E3-A1A9-4806-BE95-A739FFD8D32B}"/>
              </a:ext>
            </a:extLst>
          </p:cNvPr>
          <p:cNvCxnSpPr/>
          <p:nvPr/>
        </p:nvCxnSpPr>
        <p:spPr>
          <a:xfrm flipH="1">
            <a:off x="7523916" y="4198692"/>
            <a:ext cx="1" cy="279732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FE6924B2-DE59-400D-9FAF-663BBE7BF3D6}"/>
              </a:ext>
            </a:extLst>
          </p:cNvPr>
          <p:cNvCxnSpPr/>
          <p:nvPr/>
        </p:nvCxnSpPr>
        <p:spPr>
          <a:xfrm flipH="1">
            <a:off x="9329655" y="4201068"/>
            <a:ext cx="1" cy="279732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341CFFA0-9184-41BC-96F3-FE5EA3CE1858}"/>
              </a:ext>
            </a:extLst>
          </p:cNvPr>
          <p:cNvCxnSpPr/>
          <p:nvPr/>
        </p:nvCxnSpPr>
        <p:spPr>
          <a:xfrm flipH="1">
            <a:off x="11135393" y="4187981"/>
            <a:ext cx="1" cy="279732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7" name="Explosion 2 31">
            <a:extLst>
              <a:ext uri="{FF2B5EF4-FFF2-40B4-BE49-F238E27FC236}">
                <a16:creationId xmlns:a16="http://schemas.microsoft.com/office/drawing/2014/main" xmlns="" id="{D4247026-2966-4345-9EEB-AA4354CDD56A}"/>
              </a:ext>
            </a:extLst>
          </p:cNvPr>
          <p:cNvSpPr/>
          <p:nvPr/>
        </p:nvSpPr>
        <p:spPr>
          <a:xfrm rot="947407">
            <a:off x="68037" y="3906070"/>
            <a:ext cx="4960042" cy="2820717"/>
          </a:xfrm>
          <a:prstGeom prst="irregularSeal2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04E514B8-2B8D-494A-85A8-99216130A622}"/>
              </a:ext>
            </a:extLst>
          </p:cNvPr>
          <p:cNvSpPr/>
          <p:nvPr/>
        </p:nvSpPr>
        <p:spPr>
          <a:xfrm>
            <a:off x="631078" y="4983057"/>
            <a:ext cx="3390997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i="1" dirty="0">
                <a:solidFill>
                  <a:schemeClr val="bg1"/>
                </a:solidFill>
              </a:rPr>
              <a:t>Including data from all 13 districts of Andhra Pradesh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594AE513-F65D-44DE-8CAC-0944BBB85D2B}"/>
              </a:ext>
            </a:extLst>
          </p:cNvPr>
          <p:cNvCxnSpPr/>
          <p:nvPr/>
        </p:nvCxnSpPr>
        <p:spPr>
          <a:xfrm flipH="1">
            <a:off x="3521503" y="2230434"/>
            <a:ext cx="1094228" cy="20747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D22B091F-EAC1-4227-9C32-49617F4366B8}"/>
              </a:ext>
            </a:extLst>
          </p:cNvPr>
          <p:cNvSpPr/>
          <p:nvPr/>
        </p:nvSpPr>
        <p:spPr>
          <a:xfrm>
            <a:off x="5079542" y="5333375"/>
            <a:ext cx="1544461" cy="14614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Electricity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Boundary Wall</a:t>
            </a:r>
          </a:p>
        </p:txBody>
      </p:sp>
      <p:sp>
        <p:nvSpPr>
          <p:cNvPr id="51" name="Pentagon 29">
            <a:extLst>
              <a:ext uri="{FF2B5EF4-FFF2-40B4-BE49-F238E27FC236}">
                <a16:creationId xmlns:a16="http://schemas.microsoft.com/office/drawing/2014/main" xmlns="" id="{C5CB6791-F70A-431E-A666-1538AB408212}"/>
              </a:ext>
            </a:extLst>
          </p:cNvPr>
          <p:cNvSpPr/>
          <p:nvPr/>
        </p:nvSpPr>
        <p:spPr>
          <a:xfrm>
            <a:off x="25400" y="3226630"/>
            <a:ext cx="1308100" cy="636503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Modules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4597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+mn-lt"/>
              </a:rPr>
              <a:t>Snapshot of National Dashboard</a:t>
            </a:r>
            <a:endParaRPr lang="en-US" sz="2800" dirty="0">
              <a:latin typeface="+mn-lt"/>
            </a:endParaRPr>
          </a:p>
        </p:txBody>
      </p:sp>
      <p:pic>
        <p:nvPicPr>
          <p:cNvPr id="26" name="Picture 25" descr="Dashboar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79" y="1006908"/>
            <a:ext cx="12078321" cy="562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4597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525"/>
            <a:ext cx="12192000" cy="1080000"/>
          </a:xfrm>
        </p:spPr>
        <p:txBody>
          <a:bodyPr>
            <a:normAutofit/>
          </a:bodyPr>
          <a:lstStyle/>
          <a:p>
            <a:r>
              <a:rPr lang="en-IN" sz="3200" dirty="0" smtClean="0"/>
              <a:t>Learnings from </a:t>
            </a:r>
            <a:r>
              <a:rPr lang="en-IN" sz="3200" dirty="0" err="1" smtClean="0"/>
              <a:t>ShaalaKosh</a:t>
            </a:r>
            <a:r>
              <a:rPr lang="en-IN" sz="3200" dirty="0" smtClean="0"/>
              <a:t> Pilot</a:t>
            </a:r>
            <a:endParaRPr lang="en-IN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6EE5-5873-45EE-9684-6575C99AD695}" type="slidenum">
              <a:rPr lang="en-IN" smtClean="0"/>
              <a:pPr/>
              <a:t>13</a:t>
            </a:fld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0624" y="1302326"/>
            <a:ext cx="11574049" cy="4860477"/>
          </a:xfrm>
        </p:spPr>
        <p:txBody>
          <a:bodyPr/>
          <a:lstStyle/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Messaging about the system - support driven as compared to monitoring - promoted easy adoption (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</a:rPr>
              <a:t>95% school on boarded on just two weeks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); Training (Gujarat)</a:t>
            </a:r>
          </a:p>
          <a:p>
            <a:r>
              <a:rPr lang="en-IN" sz="2800" dirty="0" smtClean="0"/>
              <a:t>Offline capturing data to solve connectivity issues; strong technical team (Chhattisgarh)</a:t>
            </a:r>
          </a:p>
          <a:p>
            <a:r>
              <a:rPr lang="en-IN" sz="2800" dirty="0" smtClean="0"/>
              <a:t>Ground level sensitization; high level monitoring (Andhra Pradesh)</a:t>
            </a:r>
          </a:p>
          <a:p>
            <a:r>
              <a:rPr lang="e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Important to plan a System Integrator(</a:t>
            </a:r>
            <a:r>
              <a:rPr lang="en-IN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details in State </a:t>
            </a:r>
            <a:r>
              <a:rPr lang="en-IN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onbaoding</a:t>
            </a:r>
            <a:r>
              <a:rPr lang="en-IN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document in the folder shared</a:t>
            </a:r>
            <a:r>
              <a:rPr lang="e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) to procure systems(tablet/desktop etc.), </a:t>
            </a:r>
            <a:r>
              <a:rPr lang="en-I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sim</a:t>
            </a:r>
            <a:r>
              <a:rPr lang="e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cards, biometric device along with transfer of data to national portal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ShaalaKosh Long Term Plan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0950" y="2817294"/>
            <a:ext cx="3669841" cy="92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7390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6AD2A-1313-4721-B8B1-105938D47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ShaalaKosh has been able to successfully achieve Phase 1({Pilot} implementation and is ready for Phase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5FDFE6-2356-49A5-9A69-6A96F7FD2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6EE5-5873-45EE-9684-6575C99AD695}" type="slidenum">
              <a:rPr lang="en-IN" smtClean="0"/>
              <a:pPr/>
              <a:t>15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193181" y="1841671"/>
            <a:ext cx="2286000" cy="3689503"/>
          </a:xfrm>
          <a:prstGeom prst="rect">
            <a:avLst/>
          </a:prstGeom>
          <a:solidFill>
            <a:srgbClr val="FBE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Teacher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Teacher Attendance</a:t>
            </a:r>
          </a:p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School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WASH Indicators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44452" y="1841671"/>
            <a:ext cx="2286000" cy="3689503"/>
          </a:xfrm>
          <a:prstGeom prst="rect">
            <a:avLst/>
          </a:prstGeom>
          <a:solidFill>
            <a:srgbClr val="C7D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Teacher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Teacher Profile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95723" y="1830186"/>
            <a:ext cx="2286000" cy="3755203"/>
          </a:xfrm>
          <a:prstGeom prst="rect">
            <a:avLst/>
          </a:prstGeom>
          <a:solidFill>
            <a:srgbClr val="FEB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School Profile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Teacher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Leave Management 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 Profile &amp; Enrollment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 Attendance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79311" y="1841671"/>
            <a:ext cx="2286000" cy="3755203"/>
          </a:xfrm>
          <a:prstGeom prst="rect">
            <a:avLst/>
          </a:prstGeom>
          <a:solidFill>
            <a:srgbClr val="A8E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Expenditure Management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School 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Teacher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Grievance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Redressal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Salary Disbursement</a:t>
            </a:r>
          </a:p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 Achievement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Remedial Teaching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 Incentive </a:t>
            </a:r>
          </a:p>
        </p:txBody>
      </p:sp>
      <p:sp>
        <p:nvSpPr>
          <p:cNvPr id="11" name="Pentagon 20">
            <a:extLst>
              <a:ext uri="{FF2B5EF4-FFF2-40B4-BE49-F238E27FC236}">
                <a16:creationId xmlns:a16="http://schemas.microsoft.com/office/drawing/2014/main" xmlns="" id="{0F6304EF-543C-4698-87F3-CDBB189A8BDC}"/>
              </a:ext>
            </a:extLst>
          </p:cNvPr>
          <p:cNvSpPr/>
          <p:nvPr/>
        </p:nvSpPr>
        <p:spPr>
          <a:xfrm>
            <a:off x="234365" y="987471"/>
            <a:ext cx="2189719" cy="497695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Phase 1</a:t>
            </a:r>
          </a:p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Roll Out: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Feb</a:t>
            </a:r>
          </a:p>
        </p:txBody>
      </p:sp>
      <p:sp>
        <p:nvSpPr>
          <p:cNvPr id="13" name="Pentagon 20">
            <a:extLst>
              <a:ext uri="{FF2B5EF4-FFF2-40B4-BE49-F238E27FC236}">
                <a16:creationId xmlns:a16="http://schemas.microsoft.com/office/drawing/2014/main" xmlns="" id="{0F6304EF-543C-4698-87F3-CDBB189A8BDC}"/>
              </a:ext>
            </a:extLst>
          </p:cNvPr>
          <p:cNvSpPr/>
          <p:nvPr/>
        </p:nvSpPr>
        <p:spPr>
          <a:xfrm>
            <a:off x="2591836" y="991245"/>
            <a:ext cx="2286000" cy="497695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Phase 2</a:t>
            </a:r>
          </a:p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Roll Out: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Apr</a:t>
            </a:r>
          </a:p>
        </p:txBody>
      </p:sp>
      <p:sp>
        <p:nvSpPr>
          <p:cNvPr id="14" name="Pentagon 20">
            <a:extLst>
              <a:ext uri="{FF2B5EF4-FFF2-40B4-BE49-F238E27FC236}">
                <a16:creationId xmlns:a16="http://schemas.microsoft.com/office/drawing/2014/main" xmlns="" id="{0F6304EF-543C-4698-87F3-CDBB189A8BDC}"/>
              </a:ext>
            </a:extLst>
          </p:cNvPr>
          <p:cNvSpPr/>
          <p:nvPr/>
        </p:nvSpPr>
        <p:spPr>
          <a:xfrm>
            <a:off x="4976452" y="983372"/>
            <a:ext cx="2286000" cy="497695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Phase 3</a:t>
            </a:r>
          </a:p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Roll Out: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Jun</a:t>
            </a:r>
          </a:p>
        </p:txBody>
      </p:sp>
      <p:sp>
        <p:nvSpPr>
          <p:cNvPr id="15" name="Pentagon 20">
            <a:extLst>
              <a:ext uri="{FF2B5EF4-FFF2-40B4-BE49-F238E27FC236}">
                <a16:creationId xmlns:a16="http://schemas.microsoft.com/office/drawing/2014/main" xmlns="" id="{0F6304EF-543C-4698-87F3-CDBB189A8BDC}"/>
              </a:ext>
            </a:extLst>
          </p:cNvPr>
          <p:cNvSpPr/>
          <p:nvPr/>
        </p:nvSpPr>
        <p:spPr>
          <a:xfrm>
            <a:off x="7376899" y="986030"/>
            <a:ext cx="2286000" cy="497695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Phase 4</a:t>
            </a:r>
          </a:p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Roll Out: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Sept.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342964" y="1700007"/>
            <a:ext cx="11368696" cy="103036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69392" y="1613578"/>
            <a:ext cx="3078051" cy="188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Modules to be rolled out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507960" y="910203"/>
            <a:ext cx="0" cy="5872706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5-Point Star 17"/>
          <p:cNvSpPr/>
          <p:nvPr/>
        </p:nvSpPr>
        <p:spPr>
          <a:xfrm>
            <a:off x="2424085" y="897324"/>
            <a:ext cx="186031" cy="15044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>
            <a:off x="314344" y="5655861"/>
            <a:ext cx="11368696" cy="103036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363197" y="5597454"/>
            <a:ext cx="3078051" cy="227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Coverage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14344" y="5952633"/>
            <a:ext cx="2675226" cy="793896"/>
            <a:chOff x="6010484" y="263680"/>
            <a:chExt cx="2675226" cy="701571"/>
          </a:xfrm>
        </p:grpSpPr>
        <p:sp>
          <p:nvSpPr>
            <p:cNvPr id="21" name="Rectangle 20"/>
            <p:cNvSpPr/>
            <p:nvPr/>
          </p:nvSpPr>
          <p:spPr>
            <a:xfrm>
              <a:off x="6010484" y="263680"/>
              <a:ext cx="2675226" cy="70157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6010484" y="263680"/>
              <a:ext cx="2509328" cy="7015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Gujarat, CG, AP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073445" y="5952633"/>
            <a:ext cx="8875453" cy="793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School/Teacher/Student Profile-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country</a:t>
            </a:r>
          </a:p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Others-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Based on state preparedness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662899" y="1849544"/>
            <a:ext cx="2286000" cy="37552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Scheme Management</a:t>
            </a:r>
            <a:endParaRPr lang="en-US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Inventory Management </a:t>
            </a:r>
          </a:p>
          <a:p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Teacher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In-service Training/e-content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Transfer and Promotion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Recruitment/Deployment </a:t>
            </a:r>
          </a:p>
        </p:txBody>
      </p:sp>
      <p:sp>
        <p:nvSpPr>
          <p:cNvPr id="27" name="Pentagon 20">
            <a:extLst>
              <a:ext uri="{FF2B5EF4-FFF2-40B4-BE49-F238E27FC236}">
                <a16:creationId xmlns:a16="http://schemas.microsoft.com/office/drawing/2014/main" xmlns="" id="{0F6304EF-543C-4698-87F3-CDBB189A8BDC}"/>
              </a:ext>
            </a:extLst>
          </p:cNvPr>
          <p:cNvSpPr/>
          <p:nvPr/>
        </p:nvSpPr>
        <p:spPr>
          <a:xfrm>
            <a:off x="9777346" y="995935"/>
            <a:ext cx="2286000" cy="497695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Phase 5</a:t>
            </a:r>
          </a:p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Roll Out: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Dec.</a:t>
            </a:r>
          </a:p>
        </p:txBody>
      </p:sp>
    </p:spTree>
    <p:extLst>
      <p:ext uri="{BB962C8B-B14F-4D97-AF65-F5344CB8AC3E}">
        <p14:creationId xmlns:p14="http://schemas.microsoft.com/office/powerpoint/2010/main" xmlns="" val="875953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6AD2A-1313-4721-B8B1-105938D47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Phase 2 of ShaalaKosh will kick start on Apr 15 with Teacher Profile Module and will be rolled out in Apr 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5FDFE6-2356-49A5-9A69-6A96F7FD2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6EE5-5873-45EE-9684-6575C99AD695}" type="slidenum">
              <a:rPr lang="en-IN" smtClean="0"/>
              <a:pPr/>
              <a:t>16</a:t>
            </a:fld>
            <a:endParaRPr lang="en-IN" dirty="0"/>
          </a:p>
        </p:txBody>
      </p:sp>
      <p:sp>
        <p:nvSpPr>
          <p:cNvPr id="9" name="Oval 8"/>
          <p:cNvSpPr/>
          <p:nvPr/>
        </p:nvSpPr>
        <p:spPr>
          <a:xfrm>
            <a:off x="1973125" y="991672"/>
            <a:ext cx="1197735" cy="117197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Apr 18</a:t>
            </a:r>
          </a:p>
        </p:txBody>
      </p:sp>
      <p:sp>
        <p:nvSpPr>
          <p:cNvPr id="28" name="Oval 27"/>
          <p:cNvSpPr/>
          <p:nvPr/>
        </p:nvSpPr>
        <p:spPr>
          <a:xfrm>
            <a:off x="5577063" y="991672"/>
            <a:ext cx="1197735" cy="117197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30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Apr 18</a:t>
            </a:r>
          </a:p>
        </p:txBody>
      </p:sp>
      <p:sp>
        <p:nvSpPr>
          <p:cNvPr id="29" name="Oval 28"/>
          <p:cNvSpPr/>
          <p:nvPr/>
        </p:nvSpPr>
        <p:spPr>
          <a:xfrm>
            <a:off x="9181001" y="991671"/>
            <a:ext cx="1197735" cy="117197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Jun 18</a:t>
            </a:r>
          </a:p>
        </p:txBody>
      </p:sp>
      <p:cxnSp>
        <p:nvCxnSpPr>
          <p:cNvPr id="25" name="Straight Connector 24"/>
          <p:cNvCxnSpPr>
            <a:stCxn id="9" idx="6"/>
            <a:endCxn id="28" idx="2"/>
          </p:cNvCxnSpPr>
          <p:nvPr/>
        </p:nvCxnSpPr>
        <p:spPr>
          <a:xfrm>
            <a:off x="3170860" y="1577661"/>
            <a:ext cx="2406203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774798" y="1558342"/>
            <a:ext cx="2406203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103736" y="1577659"/>
            <a:ext cx="10873" cy="725368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6175930" y="2163648"/>
            <a:ext cx="5929" cy="693597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042844" y="2580135"/>
            <a:ext cx="2266171" cy="851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Teacher Profile module rolled out in all states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368462" y="2025917"/>
            <a:ext cx="1493950" cy="14060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Teacher Profile module piloted in few states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8236422" y="1580158"/>
            <a:ext cx="10873" cy="725368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7489447" y="2025917"/>
            <a:ext cx="1493950" cy="14060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States provides data on ShaalaKosh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270456" y="3618963"/>
            <a:ext cx="11449319" cy="12879"/>
          </a:xfrm>
          <a:prstGeom prst="line">
            <a:avLst/>
          </a:prstGeom>
          <a:ln>
            <a:solidFill>
              <a:srgbClr val="C0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70457" y="3796978"/>
            <a:ext cx="11204384" cy="3928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ShaalaKosh teacher profile module will have following point of variations from U-DISE Data Elements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286258" y="4351197"/>
            <a:ext cx="2651760" cy="46456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Basic Information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70456" y="4883810"/>
            <a:ext cx="2651760" cy="177030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chemeClr val="tx1"/>
                </a:solidFill>
              </a:rPr>
              <a:t>Appointing Authority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chemeClr val="tx1"/>
                </a:solidFill>
              </a:rPr>
              <a:t>Teacher Title (PGT/TGT/PRT/Others)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121331" y="4883810"/>
            <a:ext cx="2651760" cy="177030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chemeClr val="tx1"/>
                </a:solidFill>
              </a:rPr>
              <a:t>Classes Taught</a:t>
            </a:r>
          </a:p>
          <a:p>
            <a:r>
              <a:rPr lang="en-IN" sz="1600" dirty="0">
                <a:solidFill>
                  <a:schemeClr val="tx1"/>
                </a:solidFill>
              </a:rPr>
              <a:t> (U-DISE captures information as Primary/Secondary/etc., ShaalaKosh will capture exact classes taught by Teacher like 3rd and 4th, etc.)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3121331" y="4351197"/>
            <a:ext cx="5518437" cy="46456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Educational Information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972206" y="4883810"/>
            <a:ext cx="2651760" cy="177030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chemeClr val="tx1"/>
                </a:solidFill>
              </a:rPr>
              <a:t>Maths/English/Social Science/Vernacular Language Studied up to (separately)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8838882" y="4351197"/>
            <a:ext cx="2651760" cy="46456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Professional Information</a:t>
            </a:r>
          </a:p>
        </p:txBody>
      </p:sp>
      <p:sp>
        <p:nvSpPr>
          <p:cNvPr id="59" name="Rectangle 58"/>
          <p:cNvSpPr/>
          <p:nvPr/>
        </p:nvSpPr>
        <p:spPr>
          <a:xfrm>
            <a:off x="8823080" y="4883810"/>
            <a:ext cx="2651760" cy="177030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chemeClr val="tx1"/>
                </a:solidFill>
              </a:rPr>
              <a:t>Master Trainer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chemeClr val="tx1"/>
                </a:solidFill>
              </a:rPr>
              <a:t>Subjects trained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chemeClr val="tx1"/>
                </a:solidFill>
              </a:rPr>
              <a:t>BRC/CRC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chemeClr val="tx1"/>
                </a:solidFill>
              </a:rPr>
              <a:t>Board affiliation of the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chemeClr val="tx1"/>
                </a:solidFill>
              </a:rPr>
              <a:t>Enrolled in </a:t>
            </a:r>
            <a:r>
              <a:rPr lang="en-IN" sz="1600" dirty="0" err="1">
                <a:solidFill>
                  <a:schemeClr val="tx1"/>
                </a:solidFill>
              </a:rPr>
              <a:t>D.El.Ed</a:t>
            </a:r>
            <a:r>
              <a:rPr lang="en-IN" sz="1600" dirty="0">
                <a:solidFill>
                  <a:schemeClr val="tx1"/>
                </a:solidFill>
              </a:rPr>
              <a:t>. programme of NIOS</a:t>
            </a:r>
          </a:p>
        </p:txBody>
      </p:sp>
    </p:spTree>
    <p:extLst>
      <p:ext uri="{BB962C8B-B14F-4D97-AF65-F5344CB8AC3E}">
        <p14:creationId xmlns:p14="http://schemas.microsoft.com/office/powerpoint/2010/main" xmlns="" val="2428053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UDISE- Current Data Landscape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0950" y="2817294"/>
            <a:ext cx="3669841" cy="92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2752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6" y="12526"/>
            <a:ext cx="12173803" cy="8715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N" dirty="0"/>
              <a:t>Overview –Data Analysis as per U-DISE (2016-17) and SDMIS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88263" y="6378982"/>
            <a:ext cx="2743200" cy="365125"/>
          </a:xfrm>
        </p:spPr>
        <p:txBody>
          <a:bodyPr/>
          <a:lstStyle/>
          <a:p>
            <a:fld id="{9A106EE5-5873-45EE-9684-6575C99AD695}" type="slidenum">
              <a:rPr lang="en-IN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18</a:t>
            </a:fld>
            <a:endParaRPr lang="en-I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73E476-F2C9-4904-9683-D07059EA25D8}"/>
              </a:ext>
            </a:extLst>
          </p:cNvPr>
          <p:cNvSpPr txBox="1"/>
          <p:nvPr/>
        </p:nvSpPr>
        <p:spPr>
          <a:xfrm>
            <a:off x="590843" y="1140889"/>
            <a:ext cx="1088839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23 variables analysed from teacher data collected through U-DISE (2016-17) were analysed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E5B57A9-459F-4C94-AAB5-62597D106E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722" y="4048260"/>
            <a:ext cx="782075" cy="659292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96DA7CF-A685-42A1-B37B-4574D12C64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5034" y="3961574"/>
            <a:ext cx="871539" cy="871539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75EA992-544C-4BCE-B6FB-4F2EE4A267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791" y="5200014"/>
            <a:ext cx="936820" cy="758936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F99956B6-6E41-4BE0-8BED-4B959E4CD9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2239" y="5123847"/>
            <a:ext cx="824334" cy="824334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058BECD-6527-4247-A619-C80F4FBA1E3E}"/>
              </a:ext>
            </a:extLst>
          </p:cNvPr>
          <p:cNvSpPr txBox="1"/>
          <p:nvPr/>
        </p:nvSpPr>
        <p:spPr>
          <a:xfrm>
            <a:off x="590843" y="1736372"/>
            <a:ext cx="10888394" cy="16344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dirty="0"/>
              <a:t>Complete data was available for 15 variables for all the states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IN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dirty="0"/>
              <a:t>17 variables had satisfactory quality (data as per U-DISE prescribed norms) of data for all the state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IN" dirty="0"/>
          </a:p>
          <a:p>
            <a:pPr marL="285750" indent="-285750">
              <a:buFont typeface="Calibri" panose="020F0502020204030204" pitchFamily="34" charset="0"/>
              <a:buChar char="≈"/>
            </a:pPr>
            <a:r>
              <a:rPr lang="en-IN" dirty="0"/>
              <a:t>Validations checks are being applied but to some extent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EA8DEE25-6B82-4F3A-8359-45ECFB53F508}"/>
              </a:ext>
            </a:extLst>
          </p:cNvPr>
          <p:cNvCxnSpPr>
            <a:cxnSpLocks/>
          </p:cNvCxnSpPr>
          <p:nvPr/>
        </p:nvCxnSpPr>
        <p:spPr>
          <a:xfrm>
            <a:off x="363415" y="3668151"/>
            <a:ext cx="11465169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D29216A-5C51-4D32-B636-203DB5CB5968}"/>
              </a:ext>
            </a:extLst>
          </p:cNvPr>
          <p:cNvSpPr txBox="1"/>
          <p:nvPr/>
        </p:nvSpPr>
        <p:spPr>
          <a:xfrm>
            <a:off x="1739251" y="3988610"/>
            <a:ext cx="4005016" cy="80647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Incomplete</a:t>
            </a:r>
            <a:r>
              <a:rPr lang="en-IN" baseline="30000" dirty="0">
                <a:solidFill>
                  <a:schemeClr val="bg1"/>
                </a:solidFill>
              </a:rPr>
              <a:t>1</a:t>
            </a:r>
            <a:r>
              <a:rPr lang="en-IN" dirty="0">
                <a:solidFill>
                  <a:schemeClr val="bg1"/>
                </a:solidFill>
              </a:rPr>
              <a:t> data found for 4 variables (excluding training data of teachers)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9FCDA89-D1C8-4828-ACCA-BA04C76C6AA4}"/>
              </a:ext>
            </a:extLst>
          </p:cNvPr>
          <p:cNvSpPr txBox="1"/>
          <p:nvPr/>
        </p:nvSpPr>
        <p:spPr>
          <a:xfrm>
            <a:off x="7271687" y="3988610"/>
            <a:ext cx="4005016" cy="80647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6 variables had erroneous</a:t>
            </a:r>
            <a:r>
              <a:rPr lang="en-IN" baseline="30000" dirty="0">
                <a:solidFill>
                  <a:schemeClr val="bg1"/>
                </a:solidFill>
              </a:rPr>
              <a:t>2</a:t>
            </a:r>
            <a:r>
              <a:rPr lang="en-IN" dirty="0">
                <a:solidFill>
                  <a:schemeClr val="bg1"/>
                </a:solidFill>
              </a:rPr>
              <a:t> data for &gt;=2% teachers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50EFE32-E12D-42B0-BC0F-E61185007D0A}"/>
              </a:ext>
            </a:extLst>
          </p:cNvPr>
          <p:cNvSpPr txBox="1"/>
          <p:nvPr/>
        </p:nvSpPr>
        <p:spPr>
          <a:xfrm>
            <a:off x="7271687" y="5123847"/>
            <a:ext cx="4005016" cy="79791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Enrolment data as per SDMIS and U-DISE do not match (2016-17 cycle)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E2ED291-74D8-472A-89B5-E5CC4579C862}"/>
              </a:ext>
            </a:extLst>
          </p:cNvPr>
          <p:cNvSpPr txBox="1"/>
          <p:nvPr/>
        </p:nvSpPr>
        <p:spPr>
          <a:xfrm>
            <a:off x="1739251" y="5105144"/>
            <a:ext cx="4005016" cy="81661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High number of teachers did not attend any form of training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1A08280-D90B-4AC6-8C26-A7BA79E6ADC6}"/>
              </a:ext>
            </a:extLst>
          </p:cNvPr>
          <p:cNvSpPr txBox="1"/>
          <p:nvPr/>
        </p:nvSpPr>
        <p:spPr>
          <a:xfrm>
            <a:off x="564652" y="6343157"/>
            <a:ext cx="7613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aseline="30000" dirty="0"/>
              <a:t>1</a:t>
            </a:r>
            <a:r>
              <a:rPr lang="en-IN" sz="1400" i="1" dirty="0"/>
              <a:t>Incomplete data : Blank entries in the dataset for a teacher for a variable</a:t>
            </a:r>
          </a:p>
          <a:p>
            <a:r>
              <a:rPr lang="en-IN" sz="1400" i="1" baseline="30000" dirty="0"/>
              <a:t>2</a:t>
            </a:r>
            <a:r>
              <a:rPr lang="en-IN" sz="1400" i="1" dirty="0"/>
              <a:t>Erroneous data : Entry made for a variable was not as prescribed in the U-DISE DCF</a:t>
            </a:r>
          </a:p>
        </p:txBody>
      </p:sp>
    </p:spTree>
    <p:extLst>
      <p:ext uri="{BB962C8B-B14F-4D97-AF65-F5344CB8AC3E}">
        <p14:creationId xmlns:p14="http://schemas.microsoft.com/office/powerpoint/2010/main" xmlns="" val="2614013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6" y="12526"/>
            <a:ext cx="12173803" cy="8715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N" dirty="0"/>
              <a:t>Maintaining data records at school level and proper trainings will help to enhance the completeness of data; Incomplete data is </a:t>
            </a:r>
            <a:r>
              <a:rPr lang="en-IN" i="1" dirty="0"/>
              <a:t>still </a:t>
            </a:r>
            <a:r>
              <a:rPr lang="en-IN" dirty="0"/>
              <a:t>found for 4 variables mentioned below: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88263" y="6378982"/>
            <a:ext cx="2743200" cy="365125"/>
          </a:xfrm>
        </p:spPr>
        <p:txBody>
          <a:bodyPr/>
          <a:lstStyle/>
          <a:p>
            <a:fld id="{9A106EE5-5873-45EE-9684-6575C99AD695}" type="slidenum">
              <a:rPr lang="en-IN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19</a:t>
            </a:fld>
            <a:endParaRPr lang="en-I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xmlns="" id="{18D5CA5A-916B-40B0-8A5D-20CC8CB2F7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35347798"/>
              </p:ext>
            </p:extLst>
          </p:nvPr>
        </p:nvGraphicFramePr>
        <p:xfrm>
          <a:off x="495256" y="1023735"/>
          <a:ext cx="11193160" cy="3786801"/>
        </p:xfrm>
        <a:graphic>
          <a:graphicData uri="http://schemas.openxmlformats.org/drawingml/2006/table">
            <a:tbl>
              <a:tblPr/>
              <a:tblGrid>
                <a:gridCol w="2489580">
                  <a:extLst>
                    <a:ext uri="{9D8B030D-6E8A-4147-A177-3AD203B41FA5}">
                      <a16:colId xmlns:a16="http://schemas.microsoft.com/office/drawing/2014/main" xmlns="" val="2394842241"/>
                    </a:ext>
                  </a:extLst>
                </a:gridCol>
                <a:gridCol w="1241472">
                  <a:extLst>
                    <a:ext uri="{9D8B030D-6E8A-4147-A177-3AD203B41FA5}">
                      <a16:colId xmlns:a16="http://schemas.microsoft.com/office/drawing/2014/main" xmlns="" val="1864313842"/>
                    </a:ext>
                  </a:extLst>
                </a:gridCol>
                <a:gridCol w="1865527">
                  <a:extLst>
                    <a:ext uri="{9D8B030D-6E8A-4147-A177-3AD203B41FA5}">
                      <a16:colId xmlns:a16="http://schemas.microsoft.com/office/drawing/2014/main" xmlns="" val="3308373106"/>
                    </a:ext>
                  </a:extLst>
                </a:gridCol>
                <a:gridCol w="1865527">
                  <a:extLst>
                    <a:ext uri="{9D8B030D-6E8A-4147-A177-3AD203B41FA5}">
                      <a16:colId xmlns:a16="http://schemas.microsoft.com/office/drawing/2014/main" xmlns="" val="3159380297"/>
                    </a:ext>
                  </a:extLst>
                </a:gridCol>
                <a:gridCol w="1865527">
                  <a:extLst>
                    <a:ext uri="{9D8B030D-6E8A-4147-A177-3AD203B41FA5}">
                      <a16:colId xmlns:a16="http://schemas.microsoft.com/office/drawing/2014/main" xmlns="" val="1539272180"/>
                    </a:ext>
                  </a:extLst>
                </a:gridCol>
                <a:gridCol w="1865527">
                  <a:extLst>
                    <a:ext uri="{9D8B030D-6E8A-4147-A177-3AD203B41FA5}">
                      <a16:colId xmlns:a16="http://schemas.microsoft.com/office/drawing/2014/main" xmlns="" val="2225004869"/>
                    </a:ext>
                  </a:extLst>
                </a:gridCol>
              </a:tblGrid>
              <a:tr h="5045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IN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32" marR="3932" marT="3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IN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32" marR="3932" marT="3932" marB="0" anchor="b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I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No. of teachers with blank entries for respective variables</a:t>
                      </a:r>
                    </a:p>
                  </a:txBody>
                  <a:tcPr marL="3932" marR="3932" marT="3932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8844311"/>
                  </a:ext>
                </a:extLst>
              </a:tr>
              <a:tr h="8738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I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State Name</a:t>
                      </a:r>
                    </a:p>
                  </a:txBody>
                  <a:tcPr marL="3932" marR="3932" marT="3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I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 Teachers</a:t>
                      </a:r>
                    </a:p>
                  </a:txBody>
                  <a:tcPr marL="3932" marR="3932" marT="3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I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Year of Joining</a:t>
                      </a:r>
                    </a:p>
                  </a:txBody>
                  <a:tcPr marL="3932" marR="3932" marT="3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I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Date of Birth</a:t>
                      </a:r>
                    </a:p>
                  </a:txBody>
                  <a:tcPr marL="3932" marR="3932" marT="393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Working since in current school (YYYY)</a:t>
                      </a:r>
                    </a:p>
                  </a:txBody>
                  <a:tcPr marL="3932" marR="3932" marT="393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I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Days spent in Non Teaching Assignment</a:t>
                      </a:r>
                    </a:p>
                  </a:txBody>
                  <a:tcPr marL="3932" marR="3932" marT="3932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9444852"/>
                  </a:ext>
                </a:extLst>
              </a:tr>
              <a:tr h="301049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Arunachal Pradesh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8924586"/>
                  </a:ext>
                </a:extLst>
              </a:tr>
              <a:tr h="301049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Assam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354992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1783930"/>
                  </a:ext>
                </a:extLst>
              </a:tr>
              <a:tr h="301049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Manipur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0090932"/>
                  </a:ext>
                </a:extLst>
              </a:tr>
              <a:tr h="301049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Meghalaya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52855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3650491"/>
                  </a:ext>
                </a:extLst>
              </a:tr>
              <a:tr h="301049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Mizoram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5446801"/>
                  </a:ext>
                </a:extLst>
              </a:tr>
              <a:tr h="301049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Nagaland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6572378"/>
                  </a:ext>
                </a:extLst>
              </a:tr>
              <a:tr h="301049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Sikkim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3503963"/>
                  </a:ext>
                </a:extLst>
              </a:tr>
              <a:tr h="301049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Tripura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6478506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xmlns="" id="{D10186D7-36D9-41A1-8855-AFF8B85466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5116753"/>
              </p:ext>
            </p:extLst>
          </p:nvPr>
        </p:nvGraphicFramePr>
        <p:xfrm>
          <a:off x="2745910" y="1139686"/>
          <a:ext cx="1350334" cy="253365"/>
        </p:xfrm>
        <a:graphic>
          <a:graphicData uri="http://schemas.openxmlformats.org/drawingml/2006/table">
            <a:tbl>
              <a:tblPr/>
              <a:tblGrid>
                <a:gridCol w="675167">
                  <a:extLst>
                    <a:ext uri="{9D8B030D-6E8A-4147-A177-3AD203B41FA5}">
                      <a16:colId xmlns:a16="http://schemas.microsoft.com/office/drawing/2014/main" xmlns="" val="1999635574"/>
                    </a:ext>
                  </a:extLst>
                </a:gridCol>
                <a:gridCol w="675167">
                  <a:extLst>
                    <a:ext uri="{9D8B030D-6E8A-4147-A177-3AD203B41FA5}">
                      <a16:colId xmlns:a16="http://schemas.microsoft.com/office/drawing/2014/main" xmlns="" val="1612674819"/>
                    </a:ext>
                  </a:extLst>
                </a:gridCol>
              </a:tblGrid>
              <a:tr h="253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2% - 5%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I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&gt; 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2375369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xmlns="" id="{D2C9A405-B66B-4EC1-B188-B7B247B50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2874543"/>
              </p:ext>
            </p:extLst>
          </p:nvPr>
        </p:nvGraphicFramePr>
        <p:xfrm>
          <a:off x="1395576" y="1139687"/>
          <a:ext cx="1350334" cy="253365"/>
        </p:xfrm>
        <a:graphic>
          <a:graphicData uri="http://schemas.openxmlformats.org/drawingml/2006/table">
            <a:tbl>
              <a:tblPr/>
              <a:tblGrid>
                <a:gridCol w="675167">
                  <a:extLst>
                    <a:ext uri="{9D8B030D-6E8A-4147-A177-3AD203B41FA5}">
                      <a16:colId xmlns:a16="http://schemas.microsoft.com/office/drawing/2014/main" xmlns="" val="1137447566"/>
                    </a:ext>
                  </a:extLst>
                </a:gridCol>
                <a:gridCol w="675167">
                  <a:extLst>
                    <a:ext uri="{9D8B030D-6E8A-4147-A177-3AD203B41FA5}">
                      <a16:colId xmlns:a16="http://schemas.microsoft.com/office/drawing/2014/main" xmlns="" val="2124089516"/>
                    </a:ext>
                  </a:extLst>
                </a:gridCol>
              </a:tblGrid>
              <a:tr h="2135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1%- 2%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5595033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2B7A81F-2EB9-4CB1-82F1-530331569A15}"/>
              </a:ext>
            </a:extLst>
          </p:cNvPr>
          <p:cNvSpPr txBox="1"/>
          <p:nvPr/>
        </p:nvSpPr>
        <p:spPr>
          <a:xfrm>
            <a:off x="124276" y="1076744"/>
            <a:ext cx="1324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% Incomplete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AF3C488-E9CF-4E9F-8BF7-233E54112DCC}"/>
              </a:ext>
            </a:extLst>
          </p:cNvPr>
          <p:cNvGrpSpPr/>
          <p:nvPr/>
        </p:nvGrpSpPr>
        <p:grpSpPr>
          <a:xfrm>
            <a:off x="495256" y="5419238"/>
            <a:ext cx="2305501" cy="745230"/>
            <a:chOff x="16757" y="6180244"/>
            <a:chExt cx="2265745" cy="34893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57E8197C-12A7-49FD-B809-C35E17808625}"/>
                </a:ext>
              </a:extLst>
            </p:cNvPr>
            <p:cNvSpPr txBox="1"/>
            <p:nvPr/>
          </p:nvSpPr>
          <p:spPr>
            <a:xfrm>
              <a:off x="793335" y="6203398"/>
              <a:ext cx="1489167" cy="30263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IN" b="1" dirty="0">
                  <a:solidFill>
                    <a:schemeClr val="bg1"/>
                  </a:solidFill>
                </a:rPr>
                <a:t>Use Cases of this Data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98831E8D-0C4D-4420-8D2A-AB2047A17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16757" y="6180244"/>
              <a:ext cx="672388" cy="348938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7E8197C-12A7-49FD-B809-C35E17808625}"/>
              </a:ext>
            </a:extLst>
          </p:cNvPr>
          <p:cNvSpPr txBox="1"/>
          <p:nvPr/>
        </p:nvSpPr>
        <p:spPr>
          <a:xfrm>
            <a:off x="3093871" y="5075155"/>
            <a:ext cx="2522384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Teacher Promotion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7E8197C-12A7-49FD-B809-C35E17808625}"/>
              </a:ext>
            </a:extLst>
          </p:cNvPr>
          <p:cNvSpPr txBox="1"/>
          <p:nvPr/>
        </p:nvSpPr>
        <p:spPr>
          <a:xfrm>
            <a:off x="5949123" y="5083982"/>
            <a:ext cx="2522384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Workforce Management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7E8197C-12A7-49FD-B809-C35E17808625}"/>
              </a:ext>
            </a:extLst>
          </p:cNvPr>
          <p:cNvSpPr txBox="1"/>
          <p:nvPr/>
        </p:nvSpPr>
        <p:spPr>
          <a:xfrm>
            <a:off x="8764620" y="5083982"/>
            <a:ext cx="2522384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Better classroom management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9548E4C-9F57-49FC-9AB5-087128AB6C06}"/>
              </a:ext>
            </a:extLst>
          </p:cNvPr>
          <p:cNvSpPr txBox="1"/>
          <p:nvPr/>
        </p:nvSpPr>
        <p:spPr>
          <a:xfrm>
            <a:off x="3093871" y="5862205"/>
            <a:ext cx="2522384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Teacher Transfer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7943147-2D52-4402-87F8-30F4887E6466}"/>
              </a:ext>
            </a:extLst>
          </p:cNvPr>
          <p:cNvSpPr txBox="1"/>
          <p:nvPr/>
        </p:nvSpPr>
        <p:spPr>
          <a:xfrm>
            <a:off x="5949123" y="5862205"/>
            <a:ext cx="2522384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Pro-active recruitment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36326E5-7F2B-4CD7-8181-4BBCFE77277A}"/>
              </a:ext>
            </a:extLst>
          </p:cNvPr>
          <p:cNvSpPr txBox="1"/>
          <p:nvPr/>
        </p:nvSpPr>
        <p:spPr>
          <a:xfrm>
            <a:off x="8764620" y="5941716"/>
            <a:ext cx="2522384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Targeted Interventions</a:t>
            </a:r>
          </a:p>
        </p:txBody>
      </p:sp>
    </p:spTree>
    <p:extLst>
      <p:ext uri="{BB962C8B-B14F-4D97-AF65-F5344CB8AC3E}">
        <p14:creationId xmlns:p14="http://schemas.microsoft.com/office/powerpoint/2010/main" xmlns="" val="171155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57" b="15296"/>
          <a:stretch/>
        </p:blipFill>
        <p:spPr>
          <a:xfrm>
            <a:off x="943268" y="3515932"/>
            <a:ext cx="4392199" cy="265304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61850" y="2634911"/>
            <a:ext cx="2955033" cy="536747"/>
          </a:xfrm>
        </p:spPr>
        <p:txBody>
          <a:bodyPr/>
          <a:lstStyle/>
          <a:p>
            <a:r>
              <a:rPr lang="en-US" dirty="0"/>
              <a:t>Table of Content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6877318" y="920839"/>
            <a:ext cx="4198513" cy="5190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2060"/>
                </a:solidFill>
              </a:rPr>
              <a:t>Opportunity in Hand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2060"/>
                </a:solidFill>
              </a:rPr>
              <a:t>ShaalaKosh Overview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2060"/>
                </a:solidFill>
              </a:rPr>
              <a:t>ShaalaKosh Modules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2060"/>
                </a:solidFill>
              </a:rPr>
              <a:t>ShaalaKosh Pilot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2060"/>
                </a:solidFill>
              </a:rPr>
              <a:t>ShaalaKosh Long Term Plan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2060"/>
                </a:solidFill>
              </a:rPr>
              <a:t>U-DISE Current Landscape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2060"/>
                </a:solidFill>
              </a:rPr>
              <a:t>ShaalaKosh-State Maps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2060"/>
                </a:solidFill>
              </a:rPr>
              <a:t>State’s Experience- Andhra Pradesh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2060"/>
                </a:solidFill>
              </a:rPr>
              <a:t>Conclusion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408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8C6D5A-329B-42DC-86B8-C7A1E0E97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Data filled is not as per U-DISE prescribed norms, checks need to be applied at the requisite level to increase accuracy; 6 variables had &gt;=2% erroneous data as mentioned below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02269B-7956-4889-AB73-E0CE9D347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94" y="968684"/>
            <a:ext cx="11503012" cy="484813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IN" sz="1800" dirty="0"/>
          </a:p>
          <a:p>
            <a:endParaRPr lang="en-IN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540E774-F1B4-46A5-8811-BA311021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6EE5-5873-45EE-9684-6575C99AD695}" type="slidenum">
              <a:rPr lang="en-IN" smtClean="0"/>
              <a:pPr/>
              <a:t>20</a:t>
            </a:fld>
            <a:endParaRPr lang="en-IN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19830FB8-9E4E-420B-8D1B-1E200E63E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0060759"/>
              </p:ext>
            </p:extLst>
          </p:nvPr>
        </p:nvGraphicFramePr>
        <p:xfrm>
          <a:off x="508511" y="1195749"/>
          <a:ext cx="11352248" cy="3679198"/>
        </p:xfrm>
        <a:graphic>
          <a:graphicData uri="http://schemas.openxmlformats.org/drawingml/2006/table">
            <a:tbl>
              <a:tblPr/>
              <a:tblGrid>
                <a:gridCol w="1739561">
                  <a:extLst>
                    <a:ext uri="{9D8B030D-6E8A-4147-A177-3AD203B41FA5}">
                      <a16:colId xmlns:a16="http://schemas.microsoft.com/office/drawing/2014/main" xmlns="" val="2394842241"/>
                    </a:ext>
                  </a:extLst>
                </a:gridCol>
                <a:gridCol w="1886606">
                  <a:extLst>
                    <a:ext uri="{9D8B030D-6E8A-4147-A177-3AD203B41FA5}">
                      <a16:colId xmlns:a16="http://schemas.microsoft.com/office/drawing/2014/main" xmlns="" val="1864313842"/>
                    </a:ext>
                  </a:extLst>
                </a:gridCol>
                <a:gridCol w="1126435">
                  <a:extLst>
                    <a:ext uri="{9D8B030D-6E8A-4147-A177-3AD203B41FA5}">
                      <a16:colId xmlns:a16="http://schemas.microsoft.com/office/drawing/2014/main" xmlns="" val="3308373106"/>
                    </a:ext>
                  </a:extLst>
                </a:gridCol>
                <a:gridCol w="1484244">
                  <a:extLst>
                    <a:ext uri="{9D8B030D-6E8A-4147-A177-3AD203B41FA5}">
                      <a16:colId xmlns:a16="http://schemas.microsoft.com/office/drawing/2014/main" xmlns="" val="3159380297"/>
                    </a:ext>
                  </a:extLst>
                </a:gridCol>
                <a:gridCol w="1245704">
                  <a:extLst>
                    <a:ext uri="{9D8B030D-6E8A-4147-A177-3AD203B41FA5}">
                      <a16:colId xmlns:a16="http://schemas.microsoft.com/office/drawing/2014/main" xmlns="" val="2225004869"/>
                    </a:ext>
                  </a:extLst>
                </a:gridCol>
                <a:gridCol w="1338469">
                  <a:extLst>
                    <a:ext uri="{9D8B030D-6E8A-4147-A177-3AD203B41FA5}">
                      <a16:colId xmlns:a16="http://schemas.microsoft.com/office/drawing/2014/main" xmlns="" val="4256278960"/>
                    </a:ext>
                  </a:extLst>
                </a:gridCol>
                <a:gridCol w="1351722">
                  <a:extLst>
                    <a:ext uri="{9D8B030D-6E8A-4147-A177-3AD203B41FA5}">
                      <a16:colId xmlns:a16="http://schemas.microsoft.com/office/drawing/2014/main" xmlns="" val="2956479724"/>
                    </a:ext>
                  </a:extLst>
                </a:gridCol>
                <a:gridCol w="1179507">
                  <a:extLst>
                    <a:ext uri="{9D8B030D-6E8A-4147-A177-3AD203B41FA5}">
                      <a16:colId xmlns:a16="http://schemas.microsoft.com/office/drawing/2014/main" xmlns="" val="2168415403"/>
                    </a:ext>
                  </a:extLst>
                </a:gridCol>
              </a:tblGrid>
              <a:tr h="5258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IN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32" marR="3932" marT="39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IN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32" marR="3932" marT="3932" marB="0" anchor="b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I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No. of teachers with entries as not prescribed in U-DISE DCF for respective variables</a:t>
                      </a:r>
                    </a:p>
                  </a:txBody>
                  <a:tcPr marL="3932" marR="3932" marT="3932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IN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32" marR="3932" marT="3932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IN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32" marR="3932" marT="3932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8844311"/>
                  </a:ext>
                </a:extLst>
              </a:tr>
              <a:tr h="7078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I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State Name</a:t>
                      </a:r>
                    </a:p>
                  </a:txBody>
                  <a:tcPr marL="3932" marR="3932" marT="39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I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 Teachers</a:t>
                      </a:r>
                    </a:p>
                  </a:txBody>
                  <a:tcPr marL="3932" marR="3932" marT="3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I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Type of Teacher</a:t>
                      </a:r>
                    </a:p>
                  </a:txBody>
                  <a:tcPr marL="3932" marR="3932" marT="3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Highest Professional Qualification </a:t>
                      </a:r>
                    </a:p>
                  </a:txBody>
                  <a:tcPr marL="3932" marR="3932" marT="393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I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Appointed for Subject</a:t>
                      </a:r>
                    </a:p>
                  </a:txBody>
                  <a:tcPr marL="3932" marR="3932" marT="393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I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IN" sz="1600" b="1" i="0" u="none" strike="noStrike" baseline="30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st</a:t>
                      </a:r>
                      <a:r>
                        <a:rPr lang="en-I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Main Subject Taught</a:t>
                      </a:r>
                    </a:p>
                  </a:txBody>
                  <a:tcPr marL="3932" marR="3932" marT="3932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I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IN" sz="1600" b="1" i="0" u="none" strike="noStrike" baseline="30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nd</a:t>
                      </a:r>
                      <a:r>
                        <a:rPr lang="en-I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Main Subject Taught</a:t>
                      </a:r>
                    </a:p>
                  </a:txBody>
                  <a:tcPr marL="3932" marR="3932" marT="3932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Nature of Appointment</a:t>
                      </a:r>
                    </a:p>
                  </a:txBody>
                  <a:tcPr marL="3932" marR="3932" marT="3932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9444852"/>
                  </a:ext>
                </a:extLst>
              </a:tr>
              <a:tr h="302232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Arunachal Pradesh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8924586"/>
                  </a:ext>
                </a:extLst>
              </a:tr>
              <a:tr h="302232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Assam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354992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C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C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1783930"/>
                  </a:ext>
                </a:extLst>
              </a:tr>
              <a:tr h="302232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Manipur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0090932"/>
                  </a:ext>
                </a:extLst>
              </a:tr>
              <a:tr h="302232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Meghalaya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52855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3650491"/>
                  </a:ext>
                </a:extLst>
              </a:tr>
              <a:tr h="302232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Mizoram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5446801"/>
                  </a:ext>
                </a:extLst>
              </a:tr>
              <a:tr h="302232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Nagaland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C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6572378"/>
                  </a:ext>
                </a:extLst>
              </a:tr>
              <a:tr h="302232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Sikkim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3503963"/>
                  </a:ext>
                </a:extLst>
              </a:tr>
              <a:tr h="302232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Tripura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6478506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7E8197C-12A7-49FD-B809-C35E17808625}"/>
              </a:ext>
            </a:extLst>
          </p:cNvPr>
          <p:cNvSpPr txBox="1"/>
          <p:nvPr/>
        </p:nvSpPr>
        <p:spPr>
          <a:xfrm>
            <a:off x="3119958" y="5127410"/>
            <a:ext cx="4253320" cy="646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Appointed for Subject = Subject Taught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7E8197C-12A7-49FD-B809-C35E17808625}"/>
              </a:ext>
            </a:extLst>
          </p:cNvPr>
          <p:cNvSpPr txBox="1"/>
          <p:nvPr/>
        </p:nvSpPr>
        <p:spPr>
          <a:xfrm>
            <a:off x="3119958" y="5935743"/>
            <a:ext cx="4253319" cy="646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Subject Specific Teacher’s Demand Assessment 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AC0B5613-7A91-4C73-837B-CBFF03B699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490579"/>
              </p:ext>
            </p:extLst>
          </p:nvPr>
        </p:nvGraphicFramePr>
        <p:xfrm>
          <a:off x="2719407" y="1352905"/>
          <a:ext cx="1350334" cy="253365"/>
        </p:xfrm>
        <a:graphic>
          <a:graphicData uri="http://schemas.openxmlformats.org/drawingml/2006/table">
            <a:tbl>
              <a:tblPr/>
              <a:tblGrid>
                <a:gridCol w="675167">
                  <a:extLst>
                    <a:ext uri="{9D8B030D-6E8A-4147-A177-3AD203B41FA5}">
                      <a16:colId xmlns:a16="http://schemas.microsoft.com/office/drawing/2014/main" xmlns="" val="1999635574"/>
                    </a:ext>
                  </a:extLst>
                </a:gridCol>
                <a:gridCol w="675167">
                  <a:extLst>
                    <a:ext uri="{9D8B030D-6E8A-4147-A177-3AD203B41FA5}">
                      <a16:colId xmlns:a16="http://schemas.microsoft.com/office/drawing/2014/main" xmlns="" val="1612674819"/>
                    </a:ext>
                  </a:extLst>
                </a:gridCol>
              </a:tblGrid>
              <a:tr h="253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2% - 5%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I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&gt; 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2375369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3680FA2F-EAA1-4AC5-8DB1-AF681D66E2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09237125"/>
              </p:ext>
            </p:extLst>
          </p:nvPr>
        </p:nvGraphicFramePr>
        <p:xfrm>
          <a:off x="1369073" y="1352906"/>
          <a:ext cx="1350334" cy="253365"/>
        </p:xfrm>
        <a:graphic>
          <a:graphicData uri="http://schemas.openxmlformats.org/drawingml/2006/table">
            <a:tbl>
              <a:tblPr/>
              <a:tblGrid>
                <a:gridCol w="675167">
                  <a:extLst>
                    <a:ext uri="{9D8B030D-6E8A-4147-A177-3AD203B41FA5}">
                      <a16:colId xmlns:a16="http://schemas.microsoft.com/office/drawing/2014/main" xmlns="" val="1137447566"/>
                    </a:ext>
                  </a:extLst>
                </a:gridCol>
                <a:gridCol w="675167">
                  <a:extLst>
                    <a:ext uri="{9D8B030D-6E8A-4147-A177-3AD203B41FA5}">
                      <a16:colId xmlns:a16="http://schemas.microsoft.com/office/drawing/2014/main" xmlns="" val="2124089516"/>
                    </a:ext>
                  </a:extLst>
                </a:gridCol>
              </a:tblGrid>
              <a:tr h="2135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1%- 2%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5595033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336B845-60FB-4D86-8677-E2487171119A}"/>
              </a:ext>
            </a:extLst>
          </p:cNvPr>
          <p:cNvSpPr txBox="1"/>
          <p:nvPr/>
        </p:nvSpPr>
        <p:spPr>
          <a:xfrm>
            <a:off x="97773" y="1289963"/>
            <a:ext cx="1324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% Incomplete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8FD2702-8B8A-4DBA-B6B8-0B5BCD0BF620}"/>
              </a:ext>
            </a:extLst>
          </p:cNvPr>
          <p:cNvGrpSpPr/>
          <p:nvPr/>
        </p:nvGrpSpPr>
        <p:grpSpPr>
          <a:xfrm>
            <a:off x="495259" y="5401126"/>
            <a:ext cx="2305501" cy="745230"/>
            <a:chOff x="16757" y="6180244"/>
            <a:chExt cx="2265745" cy="34893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4D912319-E6BF-4A0D-AAC1-6CE710646939}"/>
                </a:ext>
              </a:extLst>
            </p:cNvPr>
            <p:cNvSpPr txBox="1"/>
            <p:nvPr/>
          </p:nvSpPr>
          <p:spPr>
            <a:xfrm>
              <a:off x="793335" y="6203398"/>
              <a:ext cx="1489167" cy="30263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IN" b="1" dirty="0">
                  <a:solidFill>
                    <a:schemeClr val="bg1"/>
                  </a:solidFill>
                </a:rPr>
                <a:t>Use Cases of this Data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3ACAA87B-A4C3-4A53-A566-6FE0C29BF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16757" y="6180244"/>
              <a:ext cx="672388" cy="348938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16309E9-DC53-4B9F-8028-7DB9BD878FAB}"/>
              </a:ext>
            </a:extLst>
          </p:cNvPr>
          <p:cNvSpPr txBox="1"/>
          <p:nvPr/>
        </p:nvSpPr>
        <p:spPr>
          <a:xfrm>
            <a:off x="7594187" y="5136969"/>
            <a:ext cx="4253320" cy="646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Pro-active recruitment of teachers based on type of teacher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12FC48F-66FE-4C04-9FC9-4181FC7828CB}"/>
              </a:ext>
            </a:extLst>
          </p:cNvPr>
          <p:cNvSpPr txBox="1"/>
          <p:nvPr/>
        </p:nvSpPr>
        <p:spPr>
          <a:xfrm>
            <a:off x="7594186" y="5952222"/>
            <a:ext cx="4253320" cy="646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Interventions for teacher teaching one subject vs teacher teaching two subjects</a:t>
            </a:r>
          </a:p>
        </p:txBody>
      </p:sp>
    </p:spTree>
    <p:extLst>
      <p:ext uri="{BB962C8B-B14F-4D97-AF65-F5344CB8AC3E}">
        <p14:creationId xmlns:p14="http://schemas.microsoft.com/office/powerpoint/2010/main" xmlns="" val="1755619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CC2B24-9F2C-4AFD-8708-32B7EBD74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Large number of incidents on out-of-bound values were found; quality of data need to be improved significantly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13A693-2C7D-4EE8-8C6F-FB2B527A6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94" y="1117479"/>
            <a:ext cx="11503012" cy="4848130"/>
          </a:xfrm>
        </p:spPr>
        <p:txBody>
          <a:bodyPr>
            <a:normAutofit/>
          </a:bodyPr>
          <a:lstStyle/>
          <a:p>
            <a:r>
              <a:rPr lang="en-IN" sz="1800" dirty="0">
                <a:solidFill>
                  <a:prstClr val="black"/>
                </a:solidFill>
                <a:latin typeface="Franklin Gothic Book"/>
              </a:rPr>
              <a:t>Below are some examples with the prescribed values and data filled :</a:t>
            </a:r>
          </a:p>
          <a:p>
            <a:endParaRPr lang="en-IN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203E484-5B8F-44C5-AAF3-C8A17E935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4472" y="6564284"/>
            <a:ext cx="2743200" cy="365125"/>
          </a:xfrm>
        </p:spPr>
        <p:txBody>
          <a:bodyPr/>
          <a:lstStyle/>
          <a:p>
            <a:fld id="{9A106EE5-5873-45EE-9684-6575C99AD695}" type="slidenum">
              <a:rPr lang="en-IN" smtClean="0"/>
              <a:pPr/>
              <a:t>21</a:t>
            </a:fld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60AAFC-0AA9-4091-823E-2C9590408A97}"/>
              </a:ext>
            </a:extLst>
          </p:cNvPr>
          <p:cNvSpPr txBox="1"/>
          <p:nvPr/>
        </p:nvSpPr>
        <p:spPr>
          <a:xfrm>
            <a:off x="6330812" y="3832947"/>
            <a:ext cx="5105400" cy="24640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endParaRPr lang="en-IN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i="1" dirty="0"/>
              <a:t>Incorrect data provided by school head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i="1" dirty="0"/>
              <a:t>Manual error by data entry operator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i="1" dirty="0"/>
              <a:t>UDISE codes and state codes are different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455CCF7F-24BB-4CF6-A99B-AF546500B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13404517"/>
              </p:ext>
            </p:extLst>
          </p:nvPr>
        </p:nvGraphicFramePr>
        <p:xfrm>
          <a:off x="784953" y="1639786"/>
          <a:ext cx="5105400" cy="1845486"/>
        </p:xfrm>
        <a:graphic>
          <a:graphicData uri="http://schemas.openxmlformats.org/drawingml/2006/table">
            <a:tbl>
              <a:tblPr/>
              <a:tblGrid>
                <a:gridCol w="1701800">
                  <a:extLst>
                    <a:ext uri="{9D8B030D-6E8A-4147-A177-3AD203B41FA5}">
                      <a16:colId xmlns:a16="http://schemas.microsoft.com/office/drawing/2014/main" xmlns="" val="2452103519"/>
                    </a:ext>
                  </a:extLst>
                </a:gridCol>
                <a:gridCol w="1846708">
                  <a:extLst>
                    <a:ext uri="{9D8B030D-6E8A-4147-A177-3AD203B41FA5}">
                      <a16:colId xmlns:a16="http://schemas.microsoft.com/office/drawing/2014/main" xmlns="" val="315906236"/>
                    </a:ext>
                  </a:extLst>
                </a:gridCol>
                <a:gridCol w="1556892">
                  <a:extLst>
                    <a:ext uri="{9D8B030D-6E8A-4147-A177-3AD203B41FA5}">
                      <a16:colId xmlns:a16="http://schemas.microsoft.com/office/drawing/2014/main" xmlns="" val="1277961331"/>
                    </a:ext>
                  </a:extLst>
                </a:gridCol>
              </a:tblGrid>
              <a:tr h="46507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I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Variable Name : Type of Teacher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4664780"/>
                  </a:ext>
                </a:extLst>
              </a:tr>
              <a:tr h="497117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Prescribed Values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Values Filled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Error Rate Distribution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0159519"/>
                  </a:ext>
                </a:extLst>
              </a:tr>
              <a:tr h="230858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1-3,5-8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6664160"/>
                  </a:ext>
                </a:extLst>
              </a:tr>
              <a:tr h="23085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9590702"/>
                  </a:ext>
                </a:extLst>
              </a:tr>
              <a:tr h="37647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10,12,14,30,38,50,99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1818134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D7D46471-46F9-43F0-8174-CB9431B62E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4450278"/>
              </p:ext>
            </p:extLst>
          </p:nvPr>
        </p:nvGraphicFramePr>
        <p:xfrm>
          <a:off x="6330812" y="1630795"/>
          <a:ext cx="5105400" cy="1986622"/>
        </p:xfrm>
        <a:graphic>
          <a:graphicData uri="http://schemas.openxmlformats.org/drawingml/2006/table">
            <a:tbl>
              <a:tblPr/>
              <a:tblGrid>
                <a:gridCol w="1701801">
                  <a:extLst>
                    <a:ext uri="{9D8B030D-6E8A-4147-A177-3AD203B41FA5}">
                      <a16:colId xmlns:a16="http://schemas.microsoft.com/office/drawing/2014/main" xmlns="" val="3925267350"/>
                    </a:ext>
                  </a:extLst>
                </a:gridCol>
                <a:gridCol w="1892255">
                  <a:extLst>
                    <a:ext uri="{9D8B030D-6E8A-4147-A177-3AD203B41FA5}">
                      <a16:colId xmlns:a16="http://schemas.microsoft.com/office/drawing/2014/main" xmlns="" val="1281554429"/>
                    </a:ext>
                  </a:extLst>
                </a:gridCol>
                <a:gridCol w="1511344">
                  <a:extLst>
                    <a:ext uri="{9D8B030D-6E8A-4147-A177-3AD203B41FA5}">
                      <a16:colId xmlns:a16="http://schemas.microsoft.com/office/drawing/2014/main" xmlns="" val="252303694"/>
                    </a:ext>
                  </a:extLst>
                </a:gridCol>
              </a:tblGrid>
              <a:tr h="53563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I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Variable Name : Subject Appointed For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77626525"/>
                  </a:ext>
                </a:extLst>
              </a:tr>
              <a:tr h="41985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Prescribed Values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Values Filled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Error Rate Distribution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7158000"/>
                  </a:ext>
                </a:extLst>
              </a:tr>
              <a:tr h="345357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 1-8, 10-27,  41-51, 91, 92, 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84429349"/>
                  </a:ext>
                </a:extLst>
              </a:tr>
              <a:tr h="24332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28-34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53149115"/>
                  </a:ext>
                </a:extLst>
              </a:tr>
              <a:tr h="35506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52,53,99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477497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F968DD66-40A7-4A17-A09E-D81D3DFA7F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2712502"/>
              </p:ext>
            </p:extLst>
          </p:nvPr>
        </p:nvGraphicFramePr>
        <p:xfrm>
          <a:off x="634429" y="4037258"/>
          <a:ext cx="5338071" cy="1963181"/>
        </p:xfrm>
        <a:graphic>
          <a:graphicData uri="http://schemas.openxmlformats.org/drawingml/2006/table">
            <a:tbl>
              <a:tblPr/>
              <a:tblGrid>
                <a:gridCol w="1779357">
                  <a:extLst>
                    <a:ext uri="{9D8B030D-6E8A-4147-A177-3AD203B41FA5}">
                      <a16:colId xmlns:a16="http://schemas.microsoft.com/office/drawing/2014/main" xmlns="" val="2452103519"/>
                    </a:ext>
                  </a:extLst>
                </a:gridCol>
                <a:gridCol w="1779357">
                  <a:extLst>
                    <a:ext uri="{9D8B030D-6E8A-4147-A177-3AD203B41FA5}">
                      <a16:colId xmlns:a16="http://schemas.microsoft.com/office/drawing/2014/main" xmlns="" val="315906236"/>
                    </a:ext>
                  </a:extLst>
                </a:gridCol>
                <a:gridCol w="1779357">
                  <a:extLst>
                    <a:ext uri="{9D8B030D-6E8A-4147-A177-3AD203B41FA5}">
                      <a16:colId xmlns:a16="http://schemas.microsoft.com/office/drawing/2014/main" xmlns="" val="1277961331"/>
                    </a:ext>
                  </a:extLst>
                </a:gridCol>
              </a:tblGrid>
              <a:tr h="45724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I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Variable Name : Working Since in the Current School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4664780"/>
                  </a:ext>
                </a:extLst>
              </a:tr>
              <a:tr h="41495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Prescribed Values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Values Filled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Error Rate Distribution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0159519"/>
                  </a:ext>
                </a:extLst>
              </a:tr>
              <a:tr h="289376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(YYYY)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6664160"/>
                  </a:ext>
                </a:extLst>
              </a:tr>
              <a:tr h="28937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9590702"/>
                  </a:ext>
                </a:extLst>
              </a:tr>
              <a:tr h="42998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Three digits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18181343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953"/>
          <a:stretch/>
        </p:blipFill>
        <p:spPr>
          <a:xfrm>
            <a:off x="10254244" y="5438711"/>
            <a:ext cx="823656" cy="716973"/>
          </a:xfrm>
          <a:prstGeom prst="rect">
            <a:avLst/>
          </a:prstGeom>
        </p:spPr>
      </p:pic>
      <p:sp>
        <p:nvSpPr>
          <p:cNvPr id="10" name="Round Diagonal Corner Rectangle 9"/>
          <p:cNvSpPr/>
          <p:nvPr/>
        </p:nvSpPr>
        <p:spPr>
          <a:xfrm>
            <a:off x="6541666" y="3832947"/>
            <a:ext cx="1988066" cy="408623"/>
          </a:xfrm>
          <a:prstGeom prst="round2DiagRect">
            <a:avLst/>
          </a:prstGeom>
          <a:solidFill>
            <a:schemeClr val="accent4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IN" b="1" i="1" dirty="0">
                <a:solidFill>
                  <a:schemeClr val="bg1"/>
                </a:solidFill>
              </a:rPr>
              <a:t>Potential Reasons:</a:t>
            </a:r>
          </a:p>
        </p:txBody>
      </p:sp>
    </p:spTree>
    <p:extLst>
      <p:ext uri="{BB962C8B-B14F-4D97-AF65-F5344CB8AC3E}">
        <p14:creationId xmlns:p14="http://schemas.microsoft.com/office/powerpoint/2010/main" xmlns="" val="2091480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7385EF-75BC-4F67-BA17-A49E8F3B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6" y="12526"/>
            <a:ext cx="12173803" cy="871539"/>
          </a:xfrm>
        </p:spPr>
        <p:txBody>
          <a:bodyPr>
            <a:noAutofit/>
          </a:bodyPr>
          <a:lstStyle/>
          <a:p>
            <a:r>
              <a:rPr lang="en-IN" dirty="0"/>
              <a:t/>
            </a:r>
            <a:br>
              <a:rPr lang="en-IN" dirty="0"/>
            </a:br>
            <a:r>
              <a:rPr lang="en-IN" dirty="0"/>
              <a:t>Scope of improvement in data quality was found post applying few validation checks on teacher’s data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9DA580D2-316F-4A94-AA9A-9A092FF685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97779361"/>
              </p:ext>
            </p:extLst>
          </p:nvPr>
        </p:nvGraphicFramePr>
        <p:xfrm>
          <a:off x="804912" y="1888813"/>
          <a:ext cx="7371676" cy="2790003"/>
        </p:xfrm>
        <a:graphic>
          <a:graphicData uri="http://schemas.openxmlformats.org/drawingml/2006/table">
            <a:tbl>
              <a:tblPr/>
              <a:tblGrid>
                <a:gridCol w="1993203">
                  <a:extLst>
                    <a:ext uri="{9D8B030D-6E8A-4147-A177-3AD203B41FA5}">
                      <a16:colId xmlns:a16="http://schemas.microsoft.com/office/drawing/2014/main" xmlns="" val="2900992029"/>
                    </a:ext>
                  </a:extLst>
                </a:gridCol>
                <a:gridCol w="955467">
                  <a:extLst>
                    <a:ext uri="{9D8B030D-6E8A-4147-A177-3AD203B41FA5}">
                      <a16:colId xmlns:a16="http://schemas.microsoft.com/office/drawing/2014/main" xmlns="" val="3995827373"/>
                    </a:ext>
                  </a:extLst>
                </a:gridCol>
                <a:gridCol w="1789089">
                  <a:extLst>
                    <a:ext uri="{9D8B030D-6E8A-4147-A177-3AD203B41FA5}">
                      <a16:colId xmlns:a16="http://schemas.microsoft.com/office/drawing/2014/main" xmlns="" val="1706723127"/>
                    </a:ext>
                  </a:extLst>
                </a:gridCol>
                <a:gridCol w="1159582">
                  <a:extLst>
                    <a:ext uri="{9D8B030D-6E8A-4147-A177-3AD203B41FA5}">
                      <a16:colId xmlns:a16="http://schemas.microsoft.com/office/drawing/2014/main" xmlns="" val="2508431686"/>
                    </a:ext>
                  </a:extLst>
                </a:gridCol>
                <a:gridCol w="1474335">
                  <a:extLst>
                    <a:ext uri="{9D8B030D-6E8A-4147-A177-3AD203B41FA5}">
                      <a16:colId xmlns:a16="http://schemas.microsoft.com/office/drawing/2014/main" xmlns="" val="1727232921"/>
                    </a:ext>
                  </a:extLst>
                </a:gridCol>
              </a:tblGrid>
              <a:tr h="41046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State Name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 Teachers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Year of Birth &gt; Year of joining in-service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Working since in the current school &gt; Year of joining in-service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1211435"/>
                  </a:ext>
                </a:extLst>
              </a:tr>
              <a:tr h="198064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Arunachal Pradesh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04325459"/>
                  </a:ext>
                </a:extLst>
              </a:tr>
              <a:tr h="275403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Assam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354992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13428400"/>
                  </a:ext>
                </a:extLst>
              </a:tr>
              <a:tr h="140339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Manipur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52679627"/>
                  </a:ext>
                </a:extLst>
              </a:tr>
              <a:tr h="179479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Meghalaya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52855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36928482"/>
                  </a:ext>
                </a:extLst>
              </a:tr>
              <a:tr h="140339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Mizoram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99771425"/>
                  </a:ext>
                </a:extLst>
              </a:tr>
              <a:tr h="140339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Nagaland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5614825"/>
                  </a:ext>
                </a:extLst>
              </a:tr>
              <a:tr h="140339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Sikkim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45800792"/>
                  </a:ext>
                </a:extLst>
              </a:tr>
              <a:tr h="140339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Tripura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8840811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0054AAA-620D-457D-BB88-F1BB8B531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6EE5-5873-45EE-9684-6575C99AD695}" type="slidenum">
              <a:rPr lang="en-IN" smtClean="0"/>
              <a:pPr/>
              <a:t>22</a:t>
            </a:fld>
            <a:endParaRPr lang="en-IN" dirty="0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xmlns="" id="{546DB4C1-452D-475A-AE97-12761C0CE6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22395274"/>
              </p:ext>
            </p:extLst>
          </p:nvPr>
        </p:nvGraphicFramePr>
        <p:xfrm>
          <a:off x="8176588" y="1888813"/>
          <a:ext cx="3375630" cy="2785258"/>
        </p:xfrm>
        <a:graphic>
          <a:graphicData uri="http://schemas.openxmlformats.org/drawingml/2006/table">
            <a:tbl>
              <a:tblPr/>
              <a:tblGrid>
                <a:gridCol w="1687815">
                  <a:extLst>
                    <a:ext uri="{9D8B030D-6E8A-4147-A177-3AD203B41FA5}">
                      <a16:colId xmlns:a16="http://schemas.microsoft.com/office/drawing/2014/main" xmlns="" val="3035692544"/>
                    </a:ext>
                  </a:extLst>
                </a:gridCol>
                <a:gridCol w="1687815">
                  <a:extLst>
                    <a:ext uri="{9D8B030D-6E8A-4147-A177-3AD203B41FA5}">
                      <a16:colId xmlns:a16="http://schemas.microsoft.com/office/drawing/2014/main" xmlns="" val="2844463070"/>
                    </a:ext>
                  </a:extLst>
                </a:gridCol>
              </a:tblGrid>
              <a:tr h="74567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Appointed for subject and subjects taught do not match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244774"/>
                  </a:ext>
                </a:extLst>
              </a:tr>
              <a:tr h="254948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67729918"/>
                  </a:ext>
                </a:extLst>
              </a:tr>
              <a:tr h="254948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849979921"/>
                  </a:ext>
                </a:extLst>
              </a:tr>
              <a:tr h="254948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55419805"/>
                  </a:ext>
                </a:extLst>
              </a:tr>
              <a:tr h="254948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80169949"/>
                  </a:ext>
                </a:extLst>
              </a:tr>
              <a:tr h="254948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05594691"/>
                  </a:ext>
                </a:extLst>
              </a:tr>
              <a:tr h="254948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77261708"/>
                  </a:ext>
                </a:extLst>
              </a:tr>
              <a:tr h="254948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39957636"/>
                  </a:ext>
                </a:extLst>
              </a:tr>
              <a:tr h="254948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239316849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C047CF6-0168-4FD9-88DD-60D7E1CE086E}"/>
              </a:ext>
            </a:extLst>
          </p:cNvPr>
          <p:cNvSpPr txBox="1"/>
          <p:nvPr/>
        </p:nvSpPr>
        <p:spPr>
          <a:xfrm>
            <a:off x="3999194" y="1133818"/>
            <a:ext cx="1450716" cy="584775"/>
          </a:xfrm>
          <a:prstGeom prst="rect">
            <a:avLst/>
          </a:prstGeom>
          <a:solidFill>
            <a:srgbClr val="C5E0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1600" dirty="0"/>
              <a:t>Data as expected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3F3CD2D-6E30-43CD-8386-3D76DEC0C480}"/>
              </a:ext>
            </a:extLst>
          </p:cNvPr>
          <p:cNvSpPr txBox="1"/>
          <p:nvPr/>
        </p:nvSpPr>
        <p:spPr>
          <a:xfrm>
            <a:off x="5593845" y="1149207"/>
            <a:ext cx="2438808" cy="55399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1500" dirty="0">
                <a:solidFill>
                  <a:schemeClr val="bg1"/>
                </a:solidFill>
              </a:rPr>
              <a:t>Training required to increase understanding of variables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36F14B5-8516-4DF3-94B7-E073DF4E9059}"/>
              </a:ext>
            </a:extLst>
          </p:cNvPr>
          <p:cNvSpPr txBox="1"/>
          <p:nvPr/>
        </p:nvSpPr>
        <p:spPr>
          <a:xfrm>
            <a:off x="8176588" y="1118430"/>
            <a:ext cx="3375630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IN" sz="1600" dirty="0">
                <a:solidFill>
                  <a:schemeClr val="bg1"/>
                </a:solidFill>
              </a:rPr>
              <a:t>Relevant intervention program should be designed based on analysis of data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64D63B4-CCD1-49E9-871C-D54357A72FA1}"/>
              </a:ext>
            </a:extLst>
          </p:cNvPr>
          <p:cNvGrpSpPr/>
          <p:nvPr/>
        </p:nvGrpSpPr>
        <p:grpSpPr>
          <a:xfrm>
            <a:off x="570050" y="5123502"/>
            <a:ext cx="2305501" cy="923331"/>
            <a:chOff x="16757" y="6138550"/>
            <a:chExt cx="2265745" cy="432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063E0779-7E8D-4EA7-AB54-7FED194F6998}"/>
                </a:ext>
              </a:extLst>
            </p:cNvPr>
            <p:cNvSpPr txBox="1"/>
            <p:nvPr/>
          </p:nvSpPr>
          <p:spPr>
            <a:xfrm>
              <a:off x="793335" y="6138550"/>
              <a:ext cx="1489167" cy="43233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IN" b="1" dirty="0">
                  <a:solidFill>
                    <a:schemeClr val="bg1"/>
                  </a:solidFill>
                </a:rPr>
                <a:t>Incorrect data limits the state to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81C98003-667F-4A99-ACD7-84EC7AC40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16757" y="6180244"/>
              <a:ext cx="672388" cy="348938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A0A3C48-9B41-4E49-A666-199F0C94E23E}"/>
              </a:ext>
            </a:extLst>
          </p:cNvPr>
          <p:cNvSpPr txBox="1"/>
          <p:nvPr/>
        </p:nvSpPr>
        <p:spPr>
          <a:xfrm>
            <a:off x="3039298" y="5016836"/>
            <a:ext cx="4171211" cy="568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Give adequate training to teacher affecting pedagogy skills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162962D-1448-42AB-821E-A45BCAB553BA}"/>
              </a:ext>
            </a:extLst>
          </p:cNvPr>
          <p:cNvSpPr txBox="1"/>
          <p:nvPr/>
        </p:nvSpPr>
        <p:spPr>
          <a:xfrm>
            <a:off x="7374255" y="5717762"/>
            <a:ext cx="4171211" cy="568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IN" b="1">
                <a:solidFill>
                  <a:schemeClr val="tx1">
                    <a:lumMod val="95000"/>
                    <a:lumOff val="5000"/>
                  </a:schemeClr>
                </a:solidFill>
              </a:rPr>
              <a:t>Carry out effective teacher transfers</a:t>
            </a:r>
            <a:endParaRPr lang="en-IN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B6ACB86-C1B4-4DB6-90D2-1C4182FCC3ED}"/>
              </a:ext>
            </a:extLst>
          </p:cNvPr>
          <p:cNvSpPr txBox="1"/>
          <p:nvPr/>
        </p:nvSpPr>
        <p:spPr>
          <a:xfrm>
            <a:off x="7367755" y="5016835"/>
            <a:ext cx="4171211" cy="5399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Carry out effective teacher promotions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6EF4935-BAFB-4E47-805B-93D85FF8FAD8}"/>
              </a:ext>
            </a:extLst>
          </p:cNvPr>
          <p:cNvSpPr txBox="1"/>
          <p:nvPr/>
        </p:nvSpPr>
        <p:spPr>
          <a:xfrm>
            <a:off x="3039297" y="5717762"/>
            <a:ext cx="4171212" cy="568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Adequately assess the demand of teachers</a:t>
            </a:r>
          </a:p>
        </p:txBody>
      </p:sp>
    </p:spTree>
    <p:extLst>
      <p:ext uri="{BB962C8B-B14F-4D97-AF65-F5344CB8AC3E}">
        <p14:creationId xmlns:p14="http://schemas.microsoft.com/office/powerpoint/2010/main" xmlns="" val="23780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9C9710-57A4-4014-8AB3-0A63A472E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Current data shows majority of teachers did not undergo training; adequate training should be provided to the teachers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61BD4A4-06B6-45FD-8115-990EF8824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6EE5-5873-45EE-9684-6575C99AD695}" type="slidenum">
              <a:rPr lang="en-IN" smtClean="0"/>
              <a:pPr/>
              <a:t>23</a:t>
            </a:fld>
            <a:endParaRPr lang="en-IN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xmlns="" id="{27DFA7A4-4F98-4508-BCA9-7C40C3165A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52760091"/>
              </p:ext>
            </p:extLst>
          </p:nvPr>
        </p:nvGraphicFramePr>
        <p:xfrm>
          <a:off x="815925" y="1175976"/>
          <a:ext cx="10560150" cy="3310996"/>
        </p:xfrm>
        <a:graphic>
          <a:graphicData uri="http://schemas.openxmlformats.org/drawingml/2006/table">
            <a:tbl>
              <a:tblPr/>
              <a:tblGrid>
                <a:gridCol w="2761884">
                  <a:extLst>
                    <a:ext uri="{9D8B030D-6E8A-4147-A177-3AD203B41FA5}">
                      <a16:colId xmlns:a16="http://schemas.microsoft.com/office/drawing/2014/main" xmlns="" val="4159495822"/>
                    </a:ext>
                  </a:extLst>
                </a:gridCol>
                <a:gridCol w="1299711">
                  <a:extLst>
                    <a:ext uri="{9D8B030D-6E8A-4147-A177-3AD203B41FA5}">
                      <a16:colId xmlns:a16="http://schemas.microsoft.com/office/drawing/2014/main" xmlns="" val="1429910620"/>
                    </a:ext>
                  </a:extLst>
                </a:gridCol>
                <a:gridCol w="1299711">
                  <a:extLst>
                    <a:ext uri="{9D8B030D-6E8A-4147-A177-3AD203B41FA5}">
                      <a16:colId xmlns:a16="http://schemas.microsoft.com/office/drawing/2014/main" xmlns="" val="3806798778"/>
                    </a:ext>
                  </a:extLst>
                </a:gridCol>
                <a:gridCol w="1299711">
                  <a:extLst>
                    <a:ext uri="{9D8B030D-6E8A-4147-A177-3AD203B41FA5}">
                      <a16:colId xmlns:a16="http://schemas.microsoft.com/office/drawing/2014/main" xmlns="" val="4104089990"/>
                    </a:ext>
                  </a:extLst>
                </a:gridCol>
                <a:gridCol w="1299711">
                  <a:extLst>
                    <a:ext uri="{9D8B030D-6E8A-4147-A177-3AD203B41FA5}">
                      <a16:colId xmlns:a16="http://schemas.microsoft.com/office/drawing/2014/main" xmlns="" val="2544862156"/>
                    </a:ext>
                  </a:extLst>
                </a:gridCol>
                <a:gridCol w="1299711">
                  <a:extLst>
                    <a:ext uri="{9D8B030D-6E8A-4147-A177-3AD203B41FA5}">
                      <a16:colId xmlns:a16="http://schemas.microsoft.com/office/drawing/2014/main" xmlns="" val="92145257"/>
                    </a:ext>
                  </a:extLst>
                </a:gridCol>
                <a:gridCol w="1299711">
                  <a:extLst>
                    <a:ext uri="{9D8B030D-6E8A-4147-A177-3AD203B41FA5}">
                      <a16:colId xmlns:a16="http://schemas.microsoft.com/office/drawing/2014/main" xmlns="" val="1752880162"/>
                    </a:ext>
                  </a:extLst>
                </a:gridCol>
              </a:tblGrid>
              <a:tr h="482818"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I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 of teachers getting in-service training at various levels</a:t>
                      </a:r>
                    </a:p>
                  </a:txBody>
                  <a:tcPr marL="2359" marR="2359" marT="235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8310171"/>
                  </a:ext>
                </a:extLst>
              </a:tr>
              <a:tr h="28043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I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State Name</a:t>
                      </a:r>
                    </a:p>
                  </a:txBody>
                  <a:tcPr marL="2359" marR="2359" marT="2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I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No. of days of training at CRC</a:t>
                      </a:r>
                    </a:p>
                  </a:txBody>
                  <a:tcPr marL="2359" marR="2359" marT="235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I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No. of days of training at BRC</a:t>
                      </a:r>
                    </a:p>
                  </a:txBody>
                  <a:tcPr marL="2359" marR="2359" marT="235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0564010"/>
                  </a:ext>
                </a:extLst>
              </a:tr>
              <a:tr h="28043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I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359" marR="2359" marT="2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I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1-10</a:t>
                      </a:r>
                    </a:p>
                  </a:txBody>
                  <a:tcPr marL="2359" marR="2359" marT="23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I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Blank</a:t>
                      </a:r>
                    </a:p>
                  </a:txBody>
                  <a:tcPr marL="2359" marR="2359" marT="235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I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359" marR="2359" marT="2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IN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1-10</a:t>
                      </a:r>
                    </a:p>
                  </a:txBody>
                  <a:tcPr marL="2359" marR="2359" marT="23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IN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Blank</a:t>
                      </a:r>
                    </a:p>
                  </a:txBody>
                  <a:tcPr marL="2359" marR="2359" marT="235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8456568"/>
                  </a:ext>
                </a:extLst>
              </a:tr>
              <a:tr h="283413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Arunachal Pradesh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0633883"/>
                  </a:ext>
                </a:extLst>
              </a:tr>
              <a:tr h="283413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Assam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C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C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9011449"/>
                  </a:ext>
                </a:extLst>
              </a:tr>
              <a:tr h="283413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Manipur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C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C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C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C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8846604"/>
                  </a:ext>
                </a:extLst>
              </a:tr>
              <a:tr h="283413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Meghalaya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7779981"/>
                  </a:ext>
                </a:extLst>
              </a:tr>
              <a:tr h="283413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Mizoram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4498143"/>
                  </a:ext>
                </a:extLst>
              </a:tr>
              <a:tr h="283413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Nagaland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C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C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C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C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3350637"/>
                  </a:ext>
                </a:extLst>
              </a:tr>
              <a:tr h="283413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Sikkim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C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C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4208630"/>
                  </a:ext>
                </a:extLst>
              </a:tr>
              <a:tr h="283413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Tripura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111231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501F2BD-FF7C-4D47-8831-34504F8311CE}"/>
              </a:ext>
            </a:extLst>
          </p:cNvPr>
          <p:cNvSpPr/>
          <p:nvPr/>
        </p:nvSpPr>
        <p:spPr>
          <a:xfrm>
            <a:off x="609601" y="5646402"/>
            <a:ext cx="1097279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More than 20% of teachers getting trained at BRC or CRC for 4 states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Incomplete data also an issue </a:t>
            </a:r>
            <a:r>
              <a:rPr lang="en-IN" i="1" dirty="0"/>
              <a:t>(Potential reason : Value left as blank instead of “0” if teacher did not attend any)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AF3C488-E9CF-4E9F-8BF7-233E54112DCC}"/>
              </a:ext>
            </a:extLst>
          </p:cNvPr>
          <p:cNvGrpSpPr/>
          <p:nvPr/>
        </p:nvGrpSpPr>
        <p:grpSpPr>
          <a:xfrm>
            <a:off x="495433" y="4780695"/>
            <a:ext cx="2379911" cy="646331"/>
            <a:chOff x="-97408" y="6031548"/>
            <a:chExt cx="2379911" cy="64633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57E8197C-12A7-49FD-B809-C35E17808625}"/>
                </a:ext>
              </a:extLst>
            </p:cNvPr>
            <p:cNvSpPr txBox="1"/>
            <p:nvPr/>
          </p:nvSpPr>
          <p:spPr>
            <a:xfrm>
              <a:off x="477078" y="6031548"/>
              <a:ext cx="1805425" cy="64633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IN" b="1" dirty="0">
                  <a:solidFill>
                    <a:schemeClr val="bg1"/>
                  </a:solidFill>
                </a:rPr>
                <a:t>Use Cases of this Data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98831E8D-0C4D-4420-8D2A-AB2047A17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-97408" y="6105896"/>
              <a:ext cx="497634" cy="497634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7E8197C-12A7-49FD-B809-C35E17808625}"/>
              </a:ext>
            </a:extLst>
          </p:cNvPr>
          <p:cNvSpPr txBox="1"/>
          <p:nvPr/>
        </p:nvSpPr>
        <p:spPr>
          <a:xfrm>
            <a:off x="3142164" y="4781352"/>
            <a:ext cx="8305586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Maintenance of a repository of training will help states to organise target and very specific training session </a:t>
            </a:r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Direct impact to classroom interventions</a:t>
            </a:r>
          </a:p>
        </p:txBody>
      </p:sp>
    </p:spTree>
    <p:extLst>
      <p:ext uri="{BB962C8B-B14F-4D97-AF65-F5344CB8AC3E}">
        <p14:creationId xmlns:p14="http://schemas.microsoft.com/office/powerpoint/2010/main" xmlns="" val="2818869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9C9710-57A4-4014-8AB3-0A63A472E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Current data shows majority of teachers did not undergo training; adequate training should be provided to the teachers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61BD4A4-06B6-45FD-8115-990EF8824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6EE5-5873-45EE-9684-6575C99AD695}" type="slidenum">
              <a:rPr lang="en-IN" smtClean="0"/>
              <a:pPr/>
              <a:t>24</a:t>
            </a:fld>
            <a:endParaRPr lang="en-IN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xmlns="" id="{27DFA7A4-4F98-4508-BCA9-7C40C3165A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91963281"/>
              </p:ext>
            </p:extLst>
          </p:nvPr>
        </p:nvGraphicFramePr>
        <p:xfrm>
          <a:off x="844197" y="1140694"/>
          <a:ext cx="10489211" cy="3325287"/>
        </p:xfrm>
        <a:graphic>
          <a:graphicData uri="http://schemas.openxmlformats.org/drawingml/2006/table">
            <a:tbl>
              <a:tblPr/>
              <a:tblGrid>
                <a:gridCol w="2743331">
                  <a:extLst>
                    <a:ext uri="{9D8B030D-6E8A-4147-A177-3AD203B41FA5}">
                      <a16:colId xmlns:a16="http://schemas.microsoft.com/office/drawing/2014/main" xmlns="" val="4159495822"/>
                    </a:ext>
                  </a:extLst>
                </a:gridCol>
                <a:gridCol w="1290980">
                  <a:extLst>
                    <a:ext uri="{9D8B030D-6E8A-4147-A177-3AD203B41FA5}">
                      <a16:colId xmlns:a16="http://schemas.microsoft.com/office/drawing/2014/main" xmlns="" val="1429910620"/>
                    </a:ext>
                  </a:extLst>
                </a:gridCol>
                <a:gridCol w="1290980">
                  <a:extLst>
                    <a:ext uri="{9D8B030D-6E8A-4147-A177-3AD203B41FA5}">
                      <a16:colId xmlns:a16="http://schemas.microsoft.com/office/drawing/2014/main" xmlns="" val="3806798778"/>
                    </a:ext>
                  </a:extLst>
                </a:gridCol>
                <a:gridCol w="1290980">
                  <a:extLst>
                    <a:ext uri="{9D8B030D-6E8A-4147-A177-3AD203B41FA5}">
                      <a16:colId xmlns:a16="http://schemas.microsoft.com/office/drawing/2014/main" xmlns="" val="4104089990"/>
                    </a:ext>
                  </a:extLst>
                </a:gridCol>
                <a:gridCol w="1290980">
                  <a:extLst>
                    <a:ext uri="{9D8B030D-6E8A-4147-A177-3AD203B41FA5}">
                      <a16:colId xmlns:a16="http://schemas.microsoft.com/office/drawing/2014/main" xmlns="" val="1262597430"/>
                    </a:ext>
                  </a:extLst>
                </a:gridCol>
                <a:gridCol w="1290980">
                  <a:extLst>
                    <a:ext uri="{9D8B030D-6E8A-4147-A177-3AD203B41FA5}">
                      <a16:colId xmlns:a16="http://schemas.microsoft.com/office/drawing/2014/main" xmlns="" val="1855001298"/>
                    </a:ext>
                  </a:extLst>
                </a:gridCol>
                <a:gridCol w="1290980">
                  <a:extLst>
                    <a:ext uri="{9D8B030D-6E8A-4147-A177-3AD203B41FA5}">
                      <a16:colId xmlns:a16="http://schemas.microsoft.com/office/drawing/2014/main" xmlns="" val="624957570"/>
                    </a:ext>
                  </a:extLst>
                </a:gridCol>
              </a:tblGrid>
              <a:tr h="498337"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I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 of teachers getting in-service training at various levels</a:t>
                      </a:r>
                    </a:p>
                  </a:txBody>
                  <a:tcPr marL="2359" marR="2359" marT="2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8310171"/>
                  </a:ext>
                </a:extLst>
              </a:tr>
              <a:tr h="28031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I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State Name</a:t>
                      </a:r>
                    </a:p>
                  </a:txBody>
                  <a:tcPr marL="2359" marR="2359" marT="2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I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No. of days of training at DIET</a:t>
                      </a:r>
                    </a:p>
                  </a:txBody>
                  <a:tcPr marL="2359" marR="2359" marT="235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I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No. of days of any other training</a:t>
                      </a:r>
                    </a:p>
                  </a:txBody>
                  <a:tcPr marL="2359" marR="2359" marT="2359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0564010"/>
                  </a:ext>
                </a:extLst>
              </a:tr>
              <a:tr h="28031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I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359" marR="2359" marT="2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I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1-10</a:t>
                      </a:r>
                    </a:p>
                  </a:txBody>
                  <a:tcPr marL="2359" marR="2359" marT="2359" marB="0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I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Blank</a:t>
                      </a:r>
                    </a:p>
                  </a:txBody>
                  <a:tcPr marL="2359" marR="2359" marT="235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I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359" marR="2359" marT="2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I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1-10</a:t>
                      </a:r>
                    </a:p>
                  </a:txBody>
                  <a:tcPr marL="2359" marR="2359" marT="23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I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Blank</a:t>
                      </a:r>
                    </a:p>
                  </a:txBody>
                  <a:tcPr marL="2359" marR="2359" marT="2359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8456568"/>
                  </a:ext>
                </a:extLst>
              </a:tr>
              <a:tr h="283290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Arunachal Pradesh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C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C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0633883"/>
                  </a:ext>
                </a:extLst>
              </a:tr>
              <a:tr h="283290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Assam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C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C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C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9011449"/>
                  </a:ext>
                </a:extLst>
              </a:tr>
              <a:tr h="283290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Manipur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C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C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C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8846604"/>
                  </a:ext>
                </a:extLst>
              </a:tr>
              <a:tr h="283290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Meghalaya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C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C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7779981"/>
                  </a:ext>
                </a:extLst>
              </a:tr>
              <a:tr h="283290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Mizoram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C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4498143"/>
                  </a:ext>
                </a:extLst>
              </a:tr>
              <a:tr h="283290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Nagaland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C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C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C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3350637"/>
                  </a:ext>
                </a:extLst>
              </a:tr>
              <a:tr h="283290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Sikkim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C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C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4208630"/>
                  </a:ext>
                </a:extLst>
              </a:tr>
              <a:tr h="283290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Tripura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C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C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111231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501F2BD-FF7C-4D47-8831-34504F8311CE}"/>
              </a:ext>
            </a:extLst>
          </p:cNvPr>
          <p:cNvSpPr/>
          <p:nvPr/>
        </p:nvSpPr>
        <p:spPr>
          <a:xfrm>
            <a:off x="609601" y="5657096"/>
            <a:ext cx="1097279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High % of teachers not getting trained at DIETS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Incomplete data also an issue </a:t>
            </a:r>
            <a:r>
              <a:rPr lang="en-IN" i="1" dirty="0"/>
              <a:t>(Potential reason : Value left as blank instead of “0” if teacher did not attend any)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AF3C488-E9CF-4E9F-8BF7-233E54112DCC}"/>
              </a:ext>
            </a:extLst>
          </p:cNvPr>
          <p:cNvGrpSpPr/>
          <p:nvPr/>
        </p:nvGrpSpPr>
        <p:grpSpPr>
          <a:xfrm>
            <a:off x="374708" y="4819740"/>
            <a:ext cx="2386294" cy="646331"/>
            <a:chOff x="-103791" y="6031548"/>
            <a:chExt cx="2386294" cy="64633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57E8197C-12A7-49FD-B809-C35E17808625}"/>
                </a:ext>
              </a:extLst>
            </p:cNvPr>
            <p:cNvSpPr txBox="1"/>
            <p:nvPr/>
          </p:nvSpPr>
          <p:spPr>
            <a:xfrm>
              <a:off x="477078" y="6031548"/>
              <a:ext cx="1805425" cy="64633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IN" b="1" dirty="0">
                  <a:solidFill>
                    <a:schemeClr val="bg1"/>
                  </a:solidFill>
                </a:rPr>
                <a:t>Use Cases of this Data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98831E8D-0C4D-4420-8D2A-AB2047A17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-103791" y="6104893"/>
              <a:ext cx="499640" cy="49964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7E8197C-12A7-49FD-B809-C35E17808625}"/>
              </a:ext>
            </a:extLst>
          </p:cNvPr>
          <p:cNvSpPr txBox="1"/>
          <p:nvPr/>
        </p:nvSpPr>
        <p:spPr>
          <a:xfrm>
            <a:off x="3027822" y="4820397"/>
            <a:ext cx="8305586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Maintenance of a repository of training will help to address gaps between needs (from student assessments) and supply (teacher’s qualifications and trainings)</a:t>
            </a:r>
          </a:p>
        </p:txBody>
      </p:sp>
    </p:spTree>
    <p:extLst>
      <p:ext uri="{BB962C8B-B14F-4D97-AF65-F5344CB8AC3E}">
        <p14:creationId xmlns:p14="http://schemas.microsoft.com/office/powerpoint/2010/main" xmlns="" val="3408462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ABCE4B-F7E5-45B8-8DD0-70F67E9FE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Variation in student enrolment data observed between U-DISE and SDMIS is a concern which needs to be addressed by senior state leadership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A21E2BF-B43F-444F-BAA7-A7A6D5EA9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6EE5-5873-45EE-9684-6575C99AD695}" type="slidenum">
              <a:rPr lang="en-IN" smtClean="0"/>
              <a:pPr/>
              <a:t>25</a:t>
            </a:fld>
            <a:endParaRPr lang="en-IN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627F47A9-2432-43E7-829E-73DBD186CD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40581169"/>
              </p:ext>
            </p:extLst>
          </p:nvPr>
        </p:nvGraphicFramePr>
        <p:xfrm>
          <a:off x="858130" y="1305033"/>
          <a:ext cx="10286999" cy="3558515"/>
        </p:xfrm>
        <a:graphic>
          <a:graphicData uri="http://schemas.openxmlformats.org/drawingml/2006/table">
            <a:tbl>
              <a:tblPr/>
              <a:tblGrid>
                <a:gridCol w="2658794">
                  <a:extLst>
                    <a:ext uri="{9D8B030D-6E8A-4147-A177-3AD203B41FA5}">
                      <a16:colId xmlns:a16="http://schemas.microsoft.com/office/drawing/2014/main" xmlns="" val="2130918971"/>
                    </a:ext>
                  </a:extLst>
                </a:gridCol>
                <a:gridCol w="1941342">
                  <a:extLst>
                    <a:ext uri="{9D8B030D-6E8A-4147-A177-3AD203B41FA5}">
                      <a16:colId xmlns:a16="http://schemas.microsoft.com/office/drawing/2014/main" xmlns="" val="3900646382"/>
                    </a:ext>
                  </a:extLst>
                </a:gridCol>
                <a:gridCol w="1617785">
                  <a:extLst>
                    <a:ext uri="{9D8B030D-6E8A-4147-A177-3AD203B41FA5}">
                      <a16:colId xmlns:a16="http://schemas.microsoft.com/office/drawing/2014/main" xmlns="" val="2671784702"/>
                    </a:ext>
                  </a:extLst>
                </a:gridCol>
                <a:gridCol w="2028508">
                  <a:extLst>
                    <a:ext uri="{9D8B030D-6E8A-4147-A177-3AD203B41FA5}">
                      <a16:colId xmlns:a16="http://schemas.microsoft.com/office/drawing/2014/main" xmlns="" val="2931477259"/>
                    </a:ext>
                  </a:extLst>
                </a:gridCol>
                <a:gridCol w="2040570">
                  <a:extLst>
                    <a:ext uri="{9D8B030D-6E8A-4147-A177-3AD203B41FA5}">
                      <a16:colId xmlns:a16="http://schemas.microsoft.com/office/drawing/2014/main" xmlns="" val="3163484590"/>
                    </a:ext>
                  </a:extLst>
                </a:gridCol>
              </a:tblGrid>
              <a:tr h="477780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en-I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Enrolment Data (All Managements)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9671815"/>
                  </a:ext>
                </a:extLst>
              </a:tr>
              <a:tr h="6085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en-I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 Name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en-I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U-DISE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en-I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SDMIS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en-I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Difference</a:t>
                      </a:r>
                    </a:p>
                    <a:p>
                      <a:pPr algn="ctr" fontAlgn="t"/>
                      <a:r>
                        <a:rPr lang="en-I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(SDMIS– UDISE)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en-I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Difference in SDMIS from UDISE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2346007"/>
                  </a:ext>
                </a:extLst>
              </a:tr>
              <a:tr h="309023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Arunachal Pradesh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359104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336937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-22167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C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6625190"/>
                  </a:ext>
                </a:extLst>
              </a:tr>
              <a:tr h="309023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Assam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6960679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5883319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-1077360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C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2886721"/>
                  </a:ext>
                </a:extLst>
              </a:tr>
              <a:tr h="309023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Manipur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599269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622012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22743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C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0530503"/>
                  </a:ext>
                </a:extLst>
              </a:tr>
              <a:tr h="309023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Meghalaya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867233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1063835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196602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C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3972140"/>
                  </a:ext>
                </a:extLst>
              </a:tr>
              <a:tr h="309023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Mizoram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261015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297342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36327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C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8819523"/>
                  </a:ext>
                </a:extLst>
              </a:tr>
              <a:tr h="309023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Nagaland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376312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454159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77847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C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2209364"/>
                  </a:ext>
                </a:extLst>
              </a:tr>
              <a:tr h="309023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Sikkim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136291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155092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18801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C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526837"/>
                  </a:ext>
                </a:extLst>
              </a:tr>
              <a:tr h="309023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Tripura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736552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352613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-383939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C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2637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64825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ShaalaKosh-State Map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0950" y="2817294"/>
            <a:ext cx="3669841" cy="92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98727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0957D8-54C0-4D6E-B9E6-E56DA040A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Status of EMIS system with States (as shared with MHRD)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B424783-78B5-41E4-B868-C04666898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6EE5-5873-45EE-9684-6575C99AD695}" type="slidenum">
              <a:rPr lang="en-IN" smtClean="0"/>
              <a:pPr/>
              <a:t>27</a:t>
            </a:fld>
            <a:endParaRPr lang="en-IN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A83DAD74-C8B8-4EC4-9DF9-0F52F9DE1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42635876"/>
              </p:ext>
            </p:extLst>
          </p:nvPr>
        </p:nvGraphicFramePr>
        <p:xfrm>
          <a:off x="530087" y="1361430"/>
          <a:ext cx="3357234" cy="47175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44612">
                  <a:extLst>
                    <a:ext uri="{9D8B030D-6E8A-4147-A177-3AD203B41FA5}">
                      <a16:colId xmlns:a16="http://schemas.microsoft.com/office/drawing/2014/main" xmlns="" val="743336537"/>
                    </a:ext>
                  </a:extLst>
                </a:gridCol>
                <a:gridCol w="1023487">
                  <a:extLst>
                    <a:ext uri="{9D8B030D-6E8A-4147-A177-3AD203B41FA5}">
                      <a16:colId xmlns:a16="http://schemas.microsoft.com/office/drawing/2014/main" xmlns="" val="1066874901"/>
                    </a:ext>
                  </a:extLst>
                </a:gridCol>
                <a:gridCol w="1089135">
                  <a:extLst>
                    <a:ext uri="{9D8B030D-6E8A-4147-A177-3AD203B41FA5}">
                      <a16:colId xmlns:a16="http://schemas.microsoft.com/office/drawing/2014/main" xmlns="" val="4208779363"/>
                    </a:ext>
                  </a:extLst>
                </a:gridCol>
              </a:tblGrid>
              <a:tr h="6673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>
                          <a:effectLst/>
                        </a:rPr>
                        <a:t>Module</a:t>
                      </a:r>
                      <a:endParaRPr lang="en-IN" sz="1600" b="1" i="0" u="none" strike="noStrike" dirty="0">
                        <a:solidFill>
                          <a:srgbClr val="FFD4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088" marR="8088" marT="8088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Assam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Sikkim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1993135"/>
                  </a:ext>
                </a:extLst>
              </a:tr>
              <a:tr h="7098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203864"/>
                          </a:solidFill>
                          <a:effectLst/>
                          <a:latin typeface="Franklin Gothic Book" panose="020B0503020102020204" pitchFamily="34" charset="0"/>
                        </a:rPr>
                        <a:t>School </a:t>
                      </a:r>
                      <a:r>
                        <a:rPr lang="en-IN" sz="1600" b="0" i="0" u="none" strike="noStrike" kern="1200" dirty="0">
                          <a:solidFill>
                            <a:srgbClr val="203864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Informati</a:t>
                      </a:r>
                      <a:r>
                        <a:rPr lang="en-IN" sz="1600" b="0" i="0" u="none" strike="noStrike" dirty="0">
                          <a:solidFill>
                            <a:srgbClr val="203864"/>
                          </a:solidFill>
                          <a:effectLst/>
                          <a:latin typeface="Franklin Gothic Book" panose="020B0503020102020204" pitchFamily="34" charset="0"/>
                        </a:rPr>
                        <a:t>on</a:t>
                      </a:r>
                    </a:p>
                  </a:txBody>
                  <a:tcPr marL="8088" marR="8088" marT="8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dirty="0">
                          <a:effectLst/>
                        </a:rPr>
                        <a:t> 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88" marR="8088" marT="8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u="none" strike="noStrike">
                          <a:effectLst/>
                        </a:rPr>
                        <a:t> 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792" marR="8088" marT="8088" marB="0" anchor="ctr"/>
                </a:tc>
                <a:extLst>
                  <a:ext uri="{0D108BD9-81ED-4DB2-BD59-A6C34878D82A}">
                    <a16:rowId xmlns:a16="http://schemas.microsoft.com/office/drawing/2014/main" xmlns="" val="1947098642"/>
                  </a:ext>
                </a:extLst>
              </a:tr>
              <a:tr h="8684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203864"/>
                          </a:solidFill>
                          <a:effectLst/>
                          <a:latin typeface="Franklin Gothic Book" panose="020B0503020102020204" pitchFamily="34" charset="0"/>
                        </a:rPr>
                        <a:t>School Infrastructure and Facilities</a:t>
                      </a:r>
                    </a:p>
                  </a:txBody>
                  <a:tcPr marL="8088" marR="8088" marT="8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</a:rPr>
                        <a:t> 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88" marR="8088" marT="8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u="none" strike="noStrike">
                          <a:effectLst/>
                        </a:rPr>
                        <a:t> 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792" marR="8088" marT="8088" marB="0" anchor="ctr"/>
                </a:tc>
                <a:extLst>
                  <a:ext uri="{0D108BD9-81ED-4DB2-BD59-A6C34878D82A}">
                    <a16:rowId xmlns:a16="http://schemas.microsoft.com/office/drawing/2014/main" xmlns="" val="753331817"/>
                  </a:ext>
                </a:extLst>
              </a:tr>
              <a:tr h="80748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600" b="0" i="0" u="none" strike="noStrike" kern="1200" dirty="0">
                          <a:solidFill>
                            <a:srgbClr val="203864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Inventory Management</a:t>
                      </a:r>
                    </a:p>
                  </a:txBody>
                  <a:tcPr marL="8088" marR="8088" marT="8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dirty="0">
                          <a:effectLst/>
                        </a:rPr>
                        <a:t> 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88" marR="8088" marT="8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u="none" strike="noStrike" dirty="0">
                          <a:effectLst/>
                        </a:rPr>
                        <a:t> 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792" marR="8088" marT="8088" marB="0" anchor="ctr"/>
                </a:tc>
                <a:extLst>
                  <a:ext uri="{0D108BD9-81ED-4DB2-BD59-A6C34878D82A}">
                    <a16:rowId xmlns:a16="http://schemas.microsoft.com/office/drawing/2014/main" xmlns="" val="1415977310"/>
                  </a:ext>
                </a:extLst>
              </a:tr>
              <a:tr h="78449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600" b="0" i="0" u="none" strike="noStrike" kern="1200" dirty="0">
                          <a:solidFill>
                            <a:srgbClr val="203864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Expenditure Management</a:t>
                      </a:r>
                    </a:p>
                  </a:txBody>
                  <a:tcPr marL="8088" marR="8088" marT="8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dirty="0">
                          <a:effectLst/>
                        </a:rPr>
                        <a:t> 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88" marR="8088" marT="8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u="none" strike="noStrike" dirty="0">
                          <a:effectLst/>
                        </a:rPr>
                        <a:t> 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792" marR="8088" marT="8088" marB="0" anchor="ctr"/>
                </a:tc>
                <a:extLst>
                  <a:ext uri="{0D108BD9-81ED-4DB2-BD59-A6C34878D82A}">
                    <a16:rowId xmlns:a16="http://schemas.microsoft.com/office/drawing/2014/main" xmlns="" val="1879791422"/>
                  </a:ext>
                </a:extLst>
              </a:tr>
              <a:tr h="87982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600" b="0" i="0" u="none" strike="noStrike" kern="1200" dirty="0">
                          <a:solidFill>
                            <a:srgbClr val="203864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Mid-Day Meal Management</a:t>
                      </a:r>
                    </a:p>
                  </a:txBody>
                  <a:tcPr marL="8088" marR="8088" marT="8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dirty="0">
                          <a:effectLst/>
                        </a:rPr>
                        <a:t> 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88" marR="8088" marT="8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u="none" strike="noStrike" dirty="0">
                          <a:effectLst/>
                        </a:rPr>
                        <a:t> 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792" marR="8088" marT="8088" marB="0" anchor="ctr"/>
                </a:tc>
                <a:extLst>
                  <a:ext uri="{0D108BD9-81ED-4DB2-BD59-A6C34878D82A}">
                    <a16:rowId xmlns:a16="http://schemas.microsoft.com/office/drawing/2014/main" xmlns="" val="1943358373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76793B8-917D-41A8-842F-23D67D7F8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297" y="5465340"/>
            <a:ext cx="280440" cy="3170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43110B1-2213-4DBF-8483-887A7DCEB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277" y="2245004"/>
            <a:ext cx="280440" cy="3170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DFE7685-19FC-43C9-AD41-7EBDF8ED6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277" y="3084318"/>
            <a:ext cx="280440" cy="3170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C2E2D57-69E2-4AC4-93BE-04D40B810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277" y="5496570"/>
            <a:ext cx="280440" cy="31701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E16550E-56D6-4E4E-981C-5AF81FFB331F}"/>
              </a:ext>
            </a:extLst>
          </p:cNvPr>
          <p:cNvSpPr txBox="1"/>
          <p:nvPr/>
        </p:nvSpPr>
        <p:spPr>
          <a:xfrm>
            <a:off x="530087" y="986122"/>
            <a:ext cx="3357233" cy="37530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School Module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xmlns="" id="{A095C880-BE60-48EF-94D9-6DF1A3CA73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61884679"/>
              </p:ext>
            </p:extLst>
          </p:nvPr>
        </p:nvGraphicFramePr>
        <p:xfrm>
          <a:off x="4233142" y="1361430"/>
          <a:ext cx="4013798" cy="4737149"/>
        </p:xfrm>
        <a:graphic>
          <a:graphicData uri="http://schemas.openxmlformats.org/drawingml/2006/table">
            <a:tbl>
              <a:tblPr firstRow="1" bandRow="1"/>
              <a:tblGrid>
                <a:gridCol w="1732976">
                  <a:extLst>
                    <a:ext uri="{9D8B030D-6E8A-4147-A177-3AD203B41FA5}">
                      <a16:colId xmlns:a16="http://schemas.microsoft.com/office/drawing/2014/main" xmlns="" val="3732464"/>
                    </a:ext>
                  </a:extLst>
                </a:gridCol>
                <a:gridCol w="1140411">
                  <a:extLst>
                    <a:ext uri="{9D8B030D-6E8A-4147-A177-3AD203B41FA5}">
                      <a16:colId xmlns:a16="http://schemas.microsoft.com/office/drawing/2014/main" xmlns="" val="1713041709"/>
                    </a:ext>
                  </a:extLst>
                </a:gridCol>
                <a:gridCol w="1140411">
                  <a:extLst>
                    <a:ext uri="{9D8B030D-6E8A-4147-A177-3AD203B41FA5}">
                      <a16:colId xmlns:a16="http://schemas.microsoft.com/office/drawing/2014/main" xmlns="" val="3653068261"/>
                    </a:ext>
                  </a:extLst>
                </a:gridCol>
              </a:tblGrid>
              <a:tr h="6069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Module </a:t>
                      </a: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Assam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Sikkim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0794787"/>
                  </a:ext>
                </a:extLst>
              </a:tr>
              <a:tr h="40640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u="none" strike="noStrike">
                          <a:solidFill>
                            <a:srgbClr val="203864"/>
                          </a:solidFill>
                          <a:effectLst/>
                          <a:latin typeface="Franklin Gothic Book" panose="020B0503020102020204" pitchFamily="34" charset="0"/>
                        </a:rPr>
                        <a:t>Teacher Profile</a:t>
                      </a:r>
                      <a:endParaRPr lang="en-IN" sz="1600" b="0" i="0" u="none" strike="noStrike" dirty="0">
                        <a:solidFill>
                          <a:srgbClr val="20386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3138334"/>
                  </a:ext>
                </a:extLst>
              </a:tr>
              <a:tr h="4869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u="none" strike="noStrike">
                          <a:solidFill>
                            <a:srgbClr val="203864"/>
                          </a:solidFill>
                          <a:effectLst/>
                          <a:latin typeface="Franklin Gothic Book" panose="020B0503020102020204" pitchFamily="34" charset="0"/>
                        </a:rPr>
                        <a:t>Teacher Recruitment</a:t>
                      </a:r>
                      <a:endParaRPr lang="en-IN" sz="1600" b="0" i="0" u="none" strike="noStrike" dirty="0">
                        <a:solidFill>
                          <a:srgbClr val="20386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2778874"/>
                  </a:ext>
                </a:extLst>
              </a:tr>
              <a:tr h="4696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>
                          <a:solidFill>
                            <a:srgbClr val="203864"/>
                          </a:solidFill>
                          <a:effectLst/>
                          <a:latin typeface="Franklin Gothic Book" panose="020B0503020102020204" pitchFamily="34" charset="0"/>
                        </a:rPr>
                        <a:t>Teacher Attendance</a:t>
                      </a: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3120618"/>
                  </a:ext>
                </a:extLst>
              </a:tr>
              <a:tr h="4696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203864"/>
                          </a:solidFill>
                          <a:effectLst/>
                          <a:latin typeface="Franklin Gothic Book" panose="020B0503020102020204" pitchFamily="34" charset="0"/>
                        </a:rPr>
                        <a:t>Leave Management</a:t>
                      </a: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1311233"/>
                  </a:ext>
                </a:extLst>
              </a:tr>
              <a:tr h="4869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>
                          <a:solidFill>
                            <a:srgbClr val="203864"/>
                          </a:solidFill>
                          <a:effectLst/>
                          <a:latin typeface="Franklin Gothic Book" panose="020B0503020102020204" pitchFamily="34" charset="0"/>
                        </a:rPr>
                        <a:t>Transfers and Promotion</a:t>
                      </a: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6401157"/>
                  </a:ext>
                </a:extLst>
              </a:tr>
              <a:tr h="4869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>
                          <a:solidFill>
                            <a:srgbClr val="203864"/>
                          </a:solidFill>
                          <a:effectLst/>
                          <a:latin typeface="Franklin Gothic Book" panose="020B0503020102020204" pitchFamily="34" charset="0"/>
                        </a:rPr>
                        <a:t>Salary and Reimbursements</a:t>
                      </a: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9845319"/>
                  </a:ext>
                </a:extLst>
              </a:tr>
              <a:tr h="4869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>
                          <a:solidFill>
                            <a:srgbClr val="203864"/>
                          </a:solidFill>
                          <a:effectLst/>
                          <a:latin typeface="Franklin Gothic Book" panose="020B0503020102020204" pitchFamily="34" charset="0"/>
                        </a:rPr>
                        <a:t>Grievance Redressal</a:t>
                      </a: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8055089"/>
                  </a:ext>
                </a:extLst>
              </a:tr>
              <a:tr h="4395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>
                          <a:solidFill>
                            <a:srgbClr val="203864"/>
                          </a:solidFill>
                          <a:effectLst/>
                          <a:latin typeface="Franklin Gothic Book" panose="020B0503020102020204" pitchFamily="34" charset="0"/>
                        </a:rPr>
                        <a:t>In-service Training</a:t>
                      </a: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7504231"/>
                  </a:ext>
                </a:extLst>
              </a:tr>
              <a:tr h="3681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>
                          <a:solidFill>
                            <a:srgbClr val="203864"/>
                          </a:solidFill>
                          <a:effectLst/>
                          <a:latin typeface="Franklin Gothic Book" panose="020B0503020102020204" pitchFamily="34" charset="0"/>
                        </a:rPr>
                        <a:t>E-content</a:t>
                      </a: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9018792"/>
                  </a:ext>
                </a:extLst>
              </a:tr>
            </a:tbl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C68EB293-B913-498E-B4A1-7FB83D05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569" y="2047785"/>
            <a:ext cx="280440" cy="31701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46F4106C-7F9B-4AB9-8859-3CB73B4B0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569" y="4335858"/>
            <a:ext cx="280440" cy="31701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7B3B82F-7DA8-46FE-9ECE-18987830E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958" y="3855747"/>
            <a:ext cx="280440" cy="31701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EEEBE757-FB68-4C1B-B07F-0DC749DAD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958" y="4865097"/>
            <a:ext cx="280440" cy="31701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8343C1C-8F61-4081-99A5-3815B8621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3582" y="3412652"/>
            <a:ext cx="280440" cy="31701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148580D6-9F72-4A5B-8BB1-6400F4DEB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418" y="3890113"/>
            <a:ext cx="280440" cy="31701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2B6F29BD-CB43-4BA7-A1D3-1658CBCC1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418" y="4865097"/>
            <a:ext cx="280440" cy="31701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BF1C75C3-AA19-41FB-AB2B-11315FEC6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418" y="2905401"/>
            <a:ext cx="280440" cy="31701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F9C6707-D959-404B-B001-35A8B6748DE9}"/>
              </a:ext>
            </a:extLst>
          </p:cNvPr>
          <p:cNvSpPr txBox="1"/>
          <p:nvPr/>
        </p:nvSpPr>
        <p:spPr>
          <a:xfrm>
            <a:off x="4233142" y="986122"/>
            <a:ext cx="4013798" cy="37530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Teacher</a:t>
            </a:r>
            <a:r>
              <a:rPr lang="en-IN" dirty="0"/>
              <a:t> </a:t>
            </a:r>
            <a:r>
              <a:rPr lang="en-IN" b="1" dirty="0"/>
              <a:t>Module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xmlns="" id="{7BE6920B-4726-4A9C-BB53-B2C612D79E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48887061"/>
              </p:ext>
            </p:extLst>
          </p:nvPr>
        </p:nvGraphicFramePr>
        <p:xfrm>
          <a:off x="8548699" y="1300593"/>
          <a:ext cx="2928937" cy="4778363"/>
        </p:xfrm>
        <a:graphic>
          <a:graphicData uri="http://schemas.openxmlformats.org/drawingml/2006/table">
            <a:tbl>
              <a:tblPr firstRow="1" bandRow="1"/>
              <a:tblGrid>
                <a:gridCol w="1264583">
                  <a:extLst>
                    <a:ext uri="{9D8B030D-6E8A-4147-A177-3AD203B41FA5}">
                      <a16:colId xmlns:a16="http://schemas.microsoft.com/office/drawing/2014/main" xmlns="" val="2609785023"/>
                    </a:ext>
                  </a:extLst>
                </a:gridCol>
                <a:gridCol w="832177">
                  <a:extLst>
                    <a:ext uri="{9D8B030D-6E8A-4147-A177-3AD203B41FA5}">
                      <a16:colId xmlns:a16="http://schemas.microsoft.com/office/drawing/2014/main" xmlns="" val="4075579729"/>
                    </a:ext>
                  </a:extLst>
                </a:gridCol>
                <a:gridCol w="832177">
                  <a:extLst>
                    <a:ext uri="{9D8B030D-6E8A-4147-A177-3AD203B41FA5}">
                      <a16:colId xmlns:a16="http://schemas.microsoft.com/office/drawing/2014/main" xmlns="" val="1602115149"/>
                    </a:ext>
                  </a:extLst>
                </a:gridCol>
              </a:tblGrid>
              <a:tr h="67739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Module </a:t>
                      </a:r>
                    </a:p>
                  </a:txBody>
                  <a:tcPr marL="8980" marR="8980" marT="89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Assam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Sikkim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3973375"/>
                  </a:ext>
                </a:extLst>
              </a:tr>
              <a:tr h="6773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b="0" i="0" u="none" strike="noStrike" dirty="0">
                          <a:solidFill>
                            <a:srgbClr val="203864"/>
                          </a:solidFill>
                          <a:effectLst/>
                          <a:latin typeface="Franklin Gothic Book" panose="020B0503020102020204" pitchFamily="34" charset="0"/>
                        </a:rPr>
                        <a:t>Enrolment and Profile</a:t>
                      </a:r>
                    </a:p>
                  </a:txBody>
                  <a:tcPr marL="8980" marR="8980" marT="89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80" marR="8980" marT="89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80" marR="8980" marT="89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9806659"/>
                  </a:ext>
                </a:extLst>
              </a:tr>
              <a:tr h="6773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b="0" i="0" u="none" strike="noStrike">
                          <a:solidFill>
                            <a:srgbClr val="203864"/>
                          </a:solidFill>
                          <a:effectLst/>
                          <a:latin typeface="Franklin Gothic Book" panose="020B0503020102020204" pitchFamily="34" charset="0"/>
                        </a:rPr>
                        <a:t>Transfers and Progression</a:t>
                      </a:r>
                    </a:p>
                  </a:txBody>
                  <a:tcPr marL="8980" marR="8980" marT="89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80" marR="8980" marT="89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80" marR="8980" marT="89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0913312"/>
                  </a:ext>
                </a:extLst>
              </a:tr>
              <a:tr h="6773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b="0" i="0" u="none" strike="noStrike">
                          <a:solidFill>
                            <a:srgbClr val="203864"/>
                          </a:solidFill>
                          <a:effectLst/>
                          <a:latin typeface="Franklin Gothic Book" panose="020B0503020102020204" pitchFamily="34" charset="0"/>
                        </a:rPr>
                        <a:t>Attendance</a:t>
                      </a:r>
                    </a:p>
                  </a:txBody>
                  <a:tcPr marL="8980" marR="8980" marT="89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80" marR="8980" marT="89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80" marR="8980" marT="89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9993442"/>
                  </a:ext>
                </a:extLst>
              </a:tr>
              <a:tr h="6773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b="0" i="0" u="none" strike="noStrike">
                          <a:solidFill>
                            <a:srgbClr val="203864"/>
                          </a:solidFill>
                          <a:effectLst/>
                          <a:latin typeface="Franklin Gothic Book" panose="020B0503020102020204" pitchFamily="34" charset="0"/>
                        </a:rPr>
                        <a:t>Incentive</a:t>
                      </a:r>
                    </a:p>
                  </a:txBody>
                  <a:tcPr marL="8980" marR="8980" marT="89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80" marR="8980" marT="89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80" marR="8980" marT="89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5399281"/>
                  </a:ext>
                </a:extLst>
              </a:tr>
              <a:tr h="7140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b="0" i="0" u="none" strike="noStrike">
                          <a:solidFill>
                            <a:srgbClr val="203864"/>
                          </a:solidFill>
                          <a:effectLst/>
                          <a:latin typeface="Franklin Gothic Book" panose="020B0503020102020204" pitchFamily="34" charset="0"/>
                        </a:rPr>
                        <a:t>Achievement Management System</a:t>
                      </a:r>
                    </a:p>
                  </a:txBody>
                  <a:tcPr marL="8980" marR="8980" marT="89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80" marR="8980" marT="89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80" marR="8980" marT="89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8611634"/>
                  </a:ext>
                </a:extLst>
              </a:tr>
              <a:tr h="6773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b="0" i="0" u="none" strike="noStrike" dirty="0">
                          <a:solidFill>
                            <a:srgbClr val="203864"/>
                          </a:solidFill>
                          <a:effectLst/>
                          <a:latin typeface="Franklin Gothic Book" panose="020B0503020102020204" pitchFamily="34" charset="0"/>
                        </a:rPr>
                        <a:t>Remedial Training</a:t>
                      </a:r>
                    </a:p>
                  </a:txBody>
                  <a:tcPr marL="8980" marR="8980" marT="89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80" marR="8980" marT="89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80" marR="8980" marT="89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2323387"/>
                  </a:ext>
                </a:extLst>
              </a:tr>
            </a:tbl>
          </a:graphicData>
        </a:graphic>
      </p:graphicFrame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7C4B0BC3-71B9-45B2-87F6-9D2F2503A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776" y="2791945"/>
            <a:ext cx="280440" cy="31701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0B529594-4B36-4AE5-8DED-22D772387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4495" y="2086495"/>
            <a:ext cx="280440" cy="31701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05FB3F96-5489-4BFC-AB88-8236B71D1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4495" y="2757959"/>
            <a:ext cx="280440" cy="31701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156D3F5-4F3E-42E4-B70A-308922DA38FD}"/>
              </a:ext>
            </a:extLst>
          </p:cNvPr>
          <p:cNvSpPr txBox="1"/>
          <p:nvPr/>
        </p:nvSpPr>
        <p:spPr>
          <a:xfrm>
            <a:off x="8548699" y="983299"/>
            <a:ext cx="2928937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Student</a:t>
            </a:r>
            <a:r>
              <a:rPr lang="en-IN" dirty="0"/>
              <a:t> </a:t>
            </a:r>
            <a:r>
              <a:rPr lang="en-IN" b="1" dirty="0"/>
              <a:t>Module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555C18A-99FA-43F6-8060-1916D735AE79}"/>
              </a:ext>
            </a:extLst>
          </p:cNvPr>
          <p:cNvSpPr txBox="1"/>
          <p:nvPr/>
        </p:nvSpPr>
        <p:spPr>
          <a:xfrm>
            <a:off x="622852" y="6228522"/>
            <a:ext cx="10854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Arunachal Pradesh, Manipur, Meghalaya, Mizoram, Nagaland and Tripura do not have any state EMIS portal</a:t>
            </a:r>
          </a:p>
        </p:txBody>
      </p:sp>
    </p:spTree>
    <p:extLst>
      <p:ext uri="{BB962C8B-B14F-4D97-AF65-F5344CB8AC3E}">
        <p14:creationId xmlns:p14="http://schemas.microsoft.com/office/powerpoint/2010/main" xmlns="" val="32576379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4838" y="2817294"/>
            <a:ext cx="5582323" cy="536747"/>
          </a:xfrm>
        </p:spPr>
        <p:txBody>
          <a:bodyPr>
            <a:normAutofit/>
          </a:bodyPr>
          <a:lstStyle/>
          <a:p>
            <a:r>
              <a:rPr lang="en-US" dirty="0"/>
              <a:t>Conclusion-Key Take away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0950" y="2817294"/>
            <a:ext cx="3669841" cy="92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310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ABCE4B-F7E5-45B8-8DD0-70F67E9FE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deliverables by MHRD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A21E2BF-B43F-444F-BAA7-A7A6D5EA9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6EE5-5873-45EE-9684-6575C99AD695}" type="slidenum">
              <a:rPr lang="en-IN" smtClean="0"/>
              <a:pPr/>
              <a:t>29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17707" y="1522316"/>
            <a:ext cx="3152433" cy="18220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pPr fontAlgn="base"/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ShaalaKosh is E-MIS systems which promotes data driven decision making at all levels.</a:t>
            </a:r>
          </a:p>
          <a:p>
            <a:pPr fontAlgn="base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0335" y="1497595"/>
            <a:ext cx="3152433" cy="18220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noAutofit/>
          </a:bodyPr>
          <a:lstStyle/>
          <a:p>
            <a:pPr fontAlgn="base"/>
            <a:endParaRPr lang="en-US" sz="20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/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Special financial incentive for infrastrcuture procurement is getting finalised by MHRD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953"/>
          <a:stretch/>
        </p:blipFill>
        <p:spPr>
          <a:xfrm>
            <a:off x="4528815" y="1078688"/>
            <a:ext cx="823656" cy="71697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413917" y="1499458"/>
            <a:ext cx="3152433" cy="1844877"/>
          </a:xfrm>
          <a:prstGeom prst="rect">
            <a:avLst/>
          </a:prstGeom>
          <a:solidFill>
            <a:srgbClr val="F8CBAD"/>
          </a:solidFill>
        </p:spPr>
        <p:txBody>
          <a:bodyPr wrap="square">
            <a:noAutofit/>
          </a:bodyPr>
          <a:lstStyle/>
          <a:p>
            <a:pPr fontAlgn="base"/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/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/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A detailed state onboarding document/Vision Document is shared.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953"/>
          <a:stretch/>
        </p:blipFill>
        <p:spPr>
          <a:xfrm>
            <a:off x="7942963" y="1018191"/>
            <a:ext cx="1060269" cy="9229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476"/>
          <a:stretch/>
        </p:blipFill>
        <p:spPr>
          <a:xfrm>
            <a:off x="824893" y="927298"/>
            <a:ext cx="981891" cy="8004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24893" y="3553865"/>
            <a:ext cx="2560320" cy="28409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pPr fontAlgn="base"/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Phases of Roll-Out-</a:t>
            </a:r>
          </a:p>
          <a:p>
            <a:pPr fontAlgn="base"/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/>
            <a:r>
              <a:rPr lang="en-US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Phase 2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-Apr’18</a:t>
            </a:r>
          </a:p>
          <a:p>
            <a:pPr fontAlgn="base"/>
            <a:r>
              <a:rPr lang="en-US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Phase 3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-Jun’18</a:t>
            </a:r>
          </a:p>
          <a:p>
            <a:pPr fontAlgn="base"/>
            <a:r>
              <a:rPr lang="en-US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Phase 4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Sept’18</a:t>
            </a:r>
          </a:p>
          <a:p>
            <a:pPr fontAlgn="base"/>
            <a:r>
              <a:rPr lang="en-US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Phase 5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Dec’18</a:t>
            </a:r>
          </a:p>
          <a:p>
            <a:pPr fontAlgn="base"/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/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96795" y="3553866"/>
            <a:ext cx="2560320" cy="2840971"/>
          </a:xfrm>
          <a:prstGeom prst="rect">
            <a:avLst/>
          </a:prstGeom>
          <a:solidFill>
            <a:srgbClr val="F8CBAD"/>
          </a:solidFill>
        </p:spPr>
        <p:txBody>
          <a:bodyPr wrap="square">
            <a:noAutofit/>
          </a:bodyPr>
          <a:lstStyle/>
          <a:p>
            <a:pPr fontAlgn="base"/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</a:rPr>
              <a:t>These documents  will help states to understand and adopt the initiative smoothly. 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28815" y="3553865"/>
            <a:ext cx="2560320" cy="2840971"/>
          </a:xfrm>
          <a:prstGeom prst="rect">
            <a:avLst/>
          </a:prstGeom>
          <a:solidFill>
            <a:srgbClr val="C9D2A1"/>
          </a:solidFill>
        </p:spPr>
        <p:txBody>
          <a:bodyPr wrap="square">
            <a:noAutofit/>
          </a:bodyPr>
          <a:lstStyle/>
          <a:p>
            <a:pPr fontAlgn="base"/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</a:rPr>
              <a:t>More details will be conveyed to states soon. 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/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/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501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Opportunity in Hand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0950" y="2817294"/>
            <a:ext cx="3669841" cy="92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80896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ABCE4B-F7E5-45B8-8DD0-70F67E9FE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expectations from states 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A21E2BF-B43F-444F-BAA7-A7A6D5EA9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6EE5-5873-45EE-9684-6575C99AD695}" type="slidenum">
              <a:rPr lang="en-IN" smtClean="0"/>
              <a:pPr/>
              <a:t>30</a:t>
            </a:fld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2238561" y="1497761"/>
            <a:ext cx="3152433" cy="1844877"/>
          </a:xfrm>
          <a:prstGeom prst="rect">
            <a:avLst/>
          </a:prstGeom>
          <a:solidFill>
            <a:srgbClr val="F8CBAD"/>
          </a:solidFill>
        </p:spPr>
        <p:txBody>
          <a:bodyPr wrap="square">
            <a:noAutofit/>
          </a:bodyPr>
          <a:lstStyle/>
          <a:p>
            <a:pPr fontAlgn="base"/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/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Apr 30th  – Jun 30th-</a:t>
            </a:r>
          </a:p>
          <a:p>
            <a:pPr fontAlgn="base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States need to fill Teacher Profile Data on the system  </a:t>
            </a:r>
          </a:p>
          <a:p>
            <a:pPr fontAlgn="base"/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953"/>
          <a:stretch/>
        </p:blipFill>
        <p:spPr>
          <a:xfrm>
            <a:off x="1792924" y="903381"/>
            <a:ext cx="1060269" cy="92293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534617" y="3521117"/>
            <a:ext cx="2560320" cy="2840971"/>
          </a:xfrm>
          <a:prstGeom prst="rect">
            <a:avLst/>
          </a:prstGeom>
          <a:solidFill>
            <a:srgbClr val="F8CBAD"/>
          </a:solidFill>
        </p:spPr>
        <p:txBody>
          <a:bodyPr wrap="square">
            <a:noAutofit/>
          </a:bodyPr>
          <a:lstStyle/>
          <a:p>
            <a:pPr fontAlgn="base"/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/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detailed ShaalaKosh Teacher Profile Functionality and data elements </a:t>
            </a: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</a:rPr>
              <a:t>is in Folder given to you. 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/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/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Start collecting the data and upload it once the system is shared.</a:t>
            </a:r>
          </a:p>
          <a:p>
            <a:pPr fontAlgn="base"/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4A028E5C-77AB-9145-AAE0-000426FF9E01}"/>
              </a:ext>
            </a:extLst>
          </p:cNvPr>
          <p:cNvSpPr/>
          <p:nvPr/>
        </p:nvSpPr>
        <p:spPr>
          <a:xfrm>
            <a:off x="6134015" y="1510886"/>
            <a:ext cx="3152433" cy="18220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pPr fontAlgn="base"/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UDISE(2017-18) data need to be checked and rectified before submission at national level</a:t>
            </a:r>
          </a:p>
          <a:p>
            <a:pPr fontAlgn="base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40EC86B8-0145-354D-8B10-DCF1438CF830}"/>
              </a:ext>
            </a:extLst>
          </p:cNvPr>
          <p:cNvSpPr/>
          <p:nvPr/>
        </p:nvSpPr>
        <p:spPr>
          <a:xfrm>
            <a:off x="6430071" y="3553865"/>
            <a:ext cx="2560320" cy="28409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pPr fontAlgn="base"/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States should map their codes with the national codes</a:t>
            </a:r>
          </a:p>
          <a:p>
            <a:pPr fontAlgn="base"/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/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Proper/adequate training on understanding and use case of the variables should be carried out to increase accuracy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F44441E9-0F35-F040-B328-20DD290742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953"/>
          <a:stretch/>
        </p:blipFill>
        <p:spPr>
          <a:xfrm>
            <a:off x="6101429" y="1096523"/>
            <a:ext cx="740469" cy="64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017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ABCE4B-F7E5-45B8-8DD0-70F67E9FE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7" y="0"/>
            <a:ext cx="12173803" cy="871539"/>
          </a:xfrm>
        </p:spPr>
        <p:txBody>
          <a:bodyPr/>
          <a:lstStyle/>
          <a:p>
            <a:r>
              <a:rPr lang="en-US" dirty="0"/>
              <a:t>Timelines for States to adopt </a:t>
            </a:r>
            <a:r>
              <a:rPr lang="en-US" dirty="0" err="1"/>
              <a:t>ShaalaKosh</a:t>
            </a:r>
            <a:endParaRPr lang="en-IN" sz="16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A21E2BF-B43F-444F-BAA7-A7A6D5EA9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6EE5-5873-45EE-9684-6575C99AD695}" type="slidenum">
              <a:rPr lang="en-IN" smtClean="0"/>
              <a:pPr/>
              <a:t>31</a:t>
            </a:fld>
            <a:endParaRPr lang="en-IN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31065" y="1162476"/>
          <a:ext cx="10951334" cy="46538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92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144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876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630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S. No.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Activity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Finish Date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1.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>
                    <a:solidFill>
                      <a:srgbClr val="FEBC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chemeClr val="bg1"/>
                          </a:solidFill>
                          <a:effectLst/>
                        </a:rPr>
                        <a:t>Institutionalization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>
                    <a:solidFill>
                      <a:srgbClr val="FEBC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>
                    <a:solidFill>
                      <a:srgbClr val="FEBC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25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1.1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Setting up State Steering Committee &amp; State PMU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15.04.2018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25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1.2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Appoint state level nodal officer for communication with MHRD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15.04.2018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35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1.3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Appoint district nodal officer to oversee field testing, training &amp; capacity building and hardware deployment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15.04.2018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50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1.4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Setup weekly review mechanism with Steering Committee involving State PMU, State Level nodal officer and nodal officer for each district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15.04.2018</a:t>
                      </a:r>
                    </a:p>
                  </a:txBody>
                  <a:tcPr marL="20626" marR="20626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5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</a:rPr>
                        <a:t>2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>
                    <a:solidFill>
                      <a:srgbClr val="FEBC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chemeClr val="bg1"/>
                          </a:solidFill>
                          <a:effectLst/>
                        </a:rPr>
                        <a:t>Field Testing plan for Modules other than Teacher Profile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>
                    <a:solidFill>
                      <a:srgbClr val="FEBC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>
                    <a:solidFill>
                      <a:srgbClr val="FEBC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38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2.0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District nodal officers need to choose min 3 clusters(all schools within) for field testing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07.05.2018</a:t>
                      </a:r>
                    </a:p>
                  </a:txBody>
                  <a:tcPr marL="20626" marR="20626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650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2.1</a:t>
                      </a:r>
                      <a:endParaRPr lang="en-US" sz="14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Nodal officer to set up field testing execution unit which could comprise of representatives from BRCs, CRCs, teachers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07.05.2018</a:t>
                      </a:r>
                    </a:p>
                  </a:txBody>
                  <a:tcPr marL="20626" marR="20626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25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2.2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State Level PMU to enable delivery of hardware just for field testing to schools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20.05.2018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238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2.3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Training for field testing execution unit regarding the application, to serve as trainer group for field testing users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20.05.2018</a:t>
                      </a:r>
                    </a:p>
                  </a:txBody>
                  <a:tcPr marL="20626" marR="20626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238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2.4</a:t>
                      </a:r>
                    </a:p>
                  </a:txBody>
                  <a:tcPr marL="20626" marR="20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Sharing feedback on field testing by states with MHRD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31.05.2018</a:t>
                      </a:r>
                    </a:p>
                  </a:txBody>
                  <a:tcPr marL="20626" marR="20626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7003912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A21E2BF-B43F-444F-BAA7-A7A6D5EA9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6EE5-5873-45EE-9684-6575C99AD695}" type="slidenum">
              <a:rPr lang="en-IN" smtClean="0"/>
              <a:pPr/>
              <a:t>32</a:t>
            </a:fld>
            <a:endParaRPr lang="en-IN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47700" y="1181100"/>
          <a:ext cx="10354615" cy="40506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56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857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931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75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S. No.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Activity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Finish Date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19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>
                    <a:solidFill>
                      <a:srgbClr val="FEBC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chemeClr val="bg1"/>
                          </a:solidFill>
                          <a:effectLst/>
                        </a:rPr>
                        <a:t>Training Plan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>
                    <a:solidFill>
                      <a:srgbClr val="FEBC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>
                    <a:solidFill>
                      <a:srgbClr val="FEBC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567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3.1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Create State Level Master Trainer group (SLMTG) which could consist of teachers nominated by state education department along with selected representatives from DIETs, SCERTs, BRCs, CRCs, DEO Office, </a:t>
                      </a:r>
                      <a:r>
                        <a:rPr lang="en-IN" sz="1400" dirty="0" err="1">
                          <a:effectLst/>
                        </a:rPr>
                        <a:t>etc</a:t>
                      </a:r>
                      <a:r>
                        <a:rPr lang="en-IN" sz="1400" dirty="0">
                          <a:effectLst/>
                        </a:rPr>
                        <a:t> (~5 people) responsible for training Master trainer group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01.06.2018</a:t>
                      </a:r>
                    </a:p>
                  </a:txBody>
                  <a:tcPr marL="20626" marR="20626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28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3.2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Contextualizing training material in local language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07.06.2018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28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3.3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SLMTG conduct state level trainings for selected districts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15.06.2018</a:t>
                      </a:r>
                    </a:p>
                  </a:txBody>
                  <a:tcPr marL="20626" marR="20626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28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Software Related Activities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228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4.1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Sharing of alpha-version Application with States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31.05.2018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228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4.2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Sharing of feedback on Application to MHRD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15.06.2018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84ABCE4B-F7E5-45B8-8DD0-70F67E9FEF06}"/>
              </a:ext>
            </a:extLst>
          </p:cNvPr>
          <p:cNvSpPr txBox="1">
            <a:spLocks/>
          </p:cNvSpPr>
          <p:nvPr/>
        </p:nvSpPr>
        <p:spPr>
          <a:xfrm>
            <a:off x="18197" y="0"/>
            <a:ext cx="12173803" cy="87153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Project Plan States are recommended to follow to adopt </a:t>
            </a:r>
            <a:r>
              <a:rPr lang="en-US"/>
              <a:t>ShaalaKosh</a:t>
            </a:r>
            <a:endParaRPr lang="en-IN" sz="1600" i="1" dirty="0"/>
          </a:p>
        </p:txBody>
      </p:sp>
    </p:spTree>
    <p:extLst>
      <p:ext uri="{BB962C8B-B14F-4D97-AF65-F5344CB8AC3E}">
        <p14:creationId xmlns:p14="http://schemas.microsoft.com/office/powerpoint/2010/main" xmlns="" val="131231910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A21E2BF-B43F-444F-BAA7-A7A6D5EA9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6EE5-5873-45EE-9684-6575C99AD695}" type="slidenum">
              <a:rPr lang="en-IN" smtClean="0"/>
              <a:pPr/>
              <a:t>33</a:t>
            </a:fld>
            <a:endParaRPr lang="en-IN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47700" y="1181100"/>
          <a:ext cx="10354615" cy="44856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56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365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424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75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S. No.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Activity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Finish Date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00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>
                    <a:solidFill>
                      <a:srgbClr val="FEBC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chemeClr val="bg1"/>
                          </a:solidFill>
                          <a:effectLst/>
                        </a:rPr>
                        <a:t>Hardware Deployment Plan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>
                    <a:solidFill>
                      <a:srgbClr val="FEBC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>
                    <a:solidFill>
                      <a:srgbClr val="FEBC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90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5.1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Preparation of deployment schedule, deployment plan and deployment day activity list by State PMU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tc row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All these activities to finish by 15.06.2018</a:t>
                      </a:r>
                    </a:p>
                  </a:txBody>
                  <a:tcPr marL="20626" marR="20626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5.2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Deployment of hardware (tablet, </a:t>
                      </a:r>
                      <a:r>
                        <a:rPr lang="en-IN" sz="1400" dirty="0" err="1">
                          <a:effectLst/>
                        </a:rPr>
                        <a:t>sim</a:t>
                      </a:r>
                      <a:r>
                        <a:rPr lang="en-IN" sz="1400" dirty="0">
                          <a:effectLst/>
                        </a:rPr>
                        <a:t> card, biometric devices </a:t>
                      </a:r>
                      <a:r>
                        <a:rPr lang="en-IN" sz="1400" dirty="0" err="1">
                          <a:effectLst/>
                        </a:rPr>
                        <a:t>etc</a:t>
                      </a:r>
                      <a:r>
                        <a:rPr lang="en-IN" sz="1400" dirty="0">
                          <a:effectLst/>
                        </a:rPr>
                        <a:t>) at block level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21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5.3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Sample test on hardware to test for robustness, fidelity, etc.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77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5.4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Installing </a:t>
                      </a:r>
                      <a:r>
                        <a:rPr lang="en-IN" sz="1400" dirty="0" err="1">
                          <a:effectLst/>
                        </a:rPr>
                        <a:t>ShaalaKosh</a:t>
                      </a:r>
                      <a:r>
                        <a:rPr lang="en-IN" sz="1400" dirty="0">
                          <a:effectLst/>
                        </a:rPr>
                        <a:t>/State application on the hardware (in case of tablets/mobiles) during deployment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5.5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Distribution of hardware to headmasters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90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>
                    <a:solidFill>
                      <a:srgbClr val="FEBC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chemeClr val="bg1"/>
                          </a:solidFill>
                          <a:effectLst/>
                        </a:rPr>
                        <a:t>Help Desk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>
                    <a:solidFill>
                      <a:srgbClr val="FEBC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>
                    <a:solidFill>
                      <a:srgbClr val="FEBC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6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6.1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Establish state level helpdesk to resolve queries from field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15.06.2018</a:t>
                      </a:r>
                    </a:p>
                  </a:txBody>
                  <a:tcPr marL="20626" marR="20626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04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>
                    <a:solidFill>
                      <a:srgbClr val="FEBC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chemeClr val="bg1"/>
                          </a:solidFill>
                          <a:effectLst/>
                        </a:rPr>
                        <a:t>Outreach Plan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>
                    <a:solidFill>
                      <a:srgbClr val="FEBC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>
                    <a:solidFill>
                      <a:srgbClr val="FEBC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90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7.1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Contextualizing Outreach content into local language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01.06.2018</a:t>
                      </a:r>
                    </a:p>
                  </a:txBody>
                  <a:tcPr marL="20626" marR="20626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62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7.2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Preparation of Outreach plan and choosing channels for deployment of content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05.06.2018</a:t>
                      </a:r>
                    </a:p>
                  </a:txBody>
                  <a:tcPr marL="20626" marR="20626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606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7.3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Printing Outreach material like flyers, brochures, etc.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10.06.2018</a:t>
                      </a:r>
                    </a:p>
                  </a:txBody>
                  <a:tcPr marL="20626" marR="20626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18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7.4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Deployment of Outreach content to spread awareness among stakeholders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20626" marR="2062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15.06.2018</a:t>
                      </a:r>
                    </a:p>
                  </a:txBody>
                  <a:tcPr marL="20626" marR="20626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84ABCE4B-F7E5-45B8-8DD0-70F67E9FEF06}"/>
              </a:ext>
            </a:extLst>
          </p:cNvPr>
          <p:cNvSpPr txBox="1">
            <a:spLocks/>
          </p:cNvSpPr>
          <p:nvPr/>
        </p:nvSpPr>
        <p:spPr>
          <a:xfrm>
            <a:off x="18197" y="0"/>
            <a:ext cx="12173803" cy="87153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Project Plan States are recommended to follow to adopt </a:t>
            </a:r>
            <a:r>
              <a:rPr lang="en-US" dirty="0" err="1"/>
              <a:t>ShaalaKos</a:t>
            </a:r>
            <a:endParaRPr lang="en-IN" sz="1600" i="1" dirty="0"/>
          </a:p>
        </p:txBody>
      </p:sp>
    </p:spTree>
    <p:extLst>
      <p:ext uri="{BB962C8B-B14F-4D97-AF65-F5344CB8AC3E}">
        <p14:creationId xmlns:p14="http://schemas.microsoft.com/office/powerpoint/2010/main" xmlns="" val="184796199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>
                <a:latin typeface="+mn-l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1481977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500" dirty="0">
                <a:latin typeface="+mn-lt"/>
              </a:rPr>
              <a:t>Currently, several information systems like U-DISE, SDMIS, </a:t>
            </a:r>
            <a:r>
              <a:rPr lang="en-IN" sz="2500" dirty="0" err="1">
                <a:latin typeface="+mn-lt"/>
              </a:rPr>
              <a:t>Shaala</a:t>
            </a:r>
            <a:r>
              <a:rPr lang="en-IN" sz="2500" dirty="0">
                <a:latin typeface="+mn-lt"/>
              </a:rPr>
              <a:t> Siddhi, State’s MIS initiatives, etc. have an opportunity to get integrated , extended and made holistic </a:t>
            </a:r>
            <a:endParaRPr lang="en-US" sz="28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6EE5-5873-45EE-9684-6575C99AD695}" type="slidenum">
              <a:rPr lang="en-IN" smtClean="0"/>
              <a:pPr/>
              <a:t>4</a:t>
            </a:fld>
            <a:endParaRPr lang="en-IN"/>
          </a:p>
        </p:txBody>
      </p:sp>
      <p:sp>
        <p:nvSpPr>
          <p:cNvPr id="74" name="Rounded Rectangle 45">
            <a:extLst>
              <a:ext uri="{FF2B5EF4-FFF2-40B4-BE49-F238E27FC236}">
                <a16:creationId xmlns:a16="http://schemas.microsoft.com/office/drawing/2014/main" xmlns="" id="{A3320461-CD9A-410B-B0BC-B4913335CBF8}"/>
              </a:ext>
            </a:extLst>
          </p:cNvPr>
          <p:cNvSpPr/>
          <p:nvPr/>
        </p:nvSpPr>
        <p:spPr>
          <a:xfrm>
            <a:off x="572998" y="3889817"/>
            <a:ext cx="4875396" cy="819514"/>
          </a:xfrm>
          <a:prstGeom prst="roundRect">
            <a:avLst/>
          </a:prstGeom>
          <a:solidFill>
            <a:srgbClr val="F8CB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Excellent opportunity to reap the benefits of an integrated and robust, MIS and database system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xmlns="" id="{117E8C98-5575-4512-B93C-32AFE7497E1D}"/>
              </a:ext>
            </a:extLst>
          </p:cNvPr>
          <p:cNvSpPr/>
          <p:nvPr/>
        </p:nvSpPr>
        <p:spPr>
          <a:xfrm>
            <a:off x="730633" y="1501806"/>
            <a:ext cx="1651820" cy="917458"/>
          </a:xfrm>
          <a:prstGeom prst="roundRect">
            <a:avLst/>
          </a:prstGeom>
          <a:solidFill>
            <a:srgbClr val="BDD7EE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U-DISE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xmlns="" id="{08E61D7B-4797-4903-98E3-68F42D6EA8D3}"/>
              </a:ext>
            </a:extLst>
          </p:cNvPr>
          <p:cNvSpPr/>
          <p:nvPr/>
        </p:nvSpPr>
        <p:spPr>
          <a:xfrm>
            <a:off x="3798869" y="1501806"/>
            <a:ext cx="1651820" cy="917458"/>
          </a:xfrm>
          <a:prstGeom prst="roundRect">
            <a:avLst/>
          </a:prstGeom>
          <a:solidFill>
            <a:srgbClr val="BDD7EE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SDMIS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xmlns="" id="{86BB2A68-E2E1-4C89-A25B-506476C2B836}"/>
              </a:ext>
            </a:extLst>
          </p:cNvPr>
          <p:cNvSpPr/>
          <p:nvPr/>
        </p:nvSpPr>
        <p:spPr>
          <a:xfrm>
            <a:off x="6743610" y="1509541"/>
            <a:ext cx="1651820" cy="917458"/>
          </a:xfrm>
          <a:prstGeom prst="roundRect">
            <a:avLst/>
          </a:prstGeom>
          <a:solidFill>
            <a:srgbClr val="BDD7EE"/>
          </a:solidFill>
          <a:ln>
            <a:solidFill>
              <a:srgbClr val="96969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 err="1"/>
              <a:t>Shaala</a:t>
            </a:r>
            <a:r>
              <a:rPr lang="en-IN" dirty="0"/>
              <a:t> Siddhi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1592566A-5C0B-4892-AF30-274006EAD535}"/>
              </a:ext>
            </a:extLst>
          </p:cNvPr>
          <p:cNvGrpSpPr/>
          <p:nvPr/>
        </p:nvGrpSpPr>
        <p:grpSpPr>
          <a:xfrm>
            <a:off x="2762617" y="1592031"/>
            <a:ext cx="830181" cy="751114"/>
            <a:chOff x="2654710" y="2035446"/>
            <a:chExt cx="830181" cy="751114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6BAE28E9-BDCD-4108-A3F3-C06A4B27A2C9}"/>
                </a:ext>
              </a:extLst>
            </p:cNvPr>
            <p:cNvGrpSpPr/>
            <p:nvPr/>
          </p:nvGrpSpPr>
          <p:grpSpPr>
            <a:xfrm>
              <a:off x="2654710" y="2090306"/>
              <a:ext cx="830181" cy="617002"/>
              <a:chOff x="5147187" y="3074516"/>
              <a:chExt cx="1566721" cy="1531319"/>
            </a:xfrm>
          </p:grpSpPr>
          <p:sp>
            <p:nvSpPr>
              <p:cNvPr id="81" name="Arrow: Curved Up 80">
                <a:extLst>
                  <a:ext uri="{FF2B5EF4-FFF2-40B4-BE49-F238E27FC236}">
                    <a16:creationId xmlns:a16="http://schemas.microsoft.com/office/drawing/2014/main" xmlns="" id="{0338A0FA-5C3A-4497-8996-3A0ECC42DFEF}"/>
                  </a:ext>
                </a:extLst>
              </p:cNvPr>
              <p:cNvSpPr/>
              <p:nvPr/>
            </p:nvSpPr>
            <p:spPr>
              <a:xfrm rot="1514468">
                <a:off x="5147187" y="3874315"/>
                <a:ext cx="1216152" cy="731520"/>
              </a:xfrm>
              <a:prstGeom prst="curved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7" name="Arrow: Curved Up 126">
                <a:extLst>
                  <a:ext uri="{FF2B5EF4-FFF2-40B4-BE49-F238E27FC236}">
                    <a16:creationId xmlns:a16="http://schemas.microsoft.com/office/drawing/2014/main" xmlns="" id="{499342C1-AD0C-4CB2-91FA-009B33E18E91}"/>
                  </a:ext>
                </a:extLst>
              </p:cNvPr>
              <p:cNvSpPr/>
              <p:nvPr/>
            </p:nvSpPr>
            <p:spPr>
              <a:xfrm rot="12458664">
                <a:off x="5497756" y="3074516"/>
                <a:ext cx="1216152" cy="731520"/>
              </a:xfrm>
              <a:prstGeom prst="curved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xmlns="" id="{E5476DF1-C491-419E-9C68-1A0552AE54FF}"/>
                </a:ext>
              </a:extLst>
            </p:cNvPr>
            <p:cNvCxnSpPr/>
            <p:nvPr/>
          </p:nvCxnSpPr>
          <p:spPr>
            <a:xfrm flipV="1">
              <a:off x="2697534" y="2035446"/>
              <a:ext cx="708580" cy="751114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xmlns="" id="{4A8F5050-0D83-4A61-8715-C5F17FAEB6CB}"/>
              </a:ext>
            </a:extLst>
          </p:cNvPr>
          <p:cNvGrpSpPr/>
          <p:nvPr/>
        </p:nvGrpSpPr>
        <p:grpSpPr>
          <a:xfrm>
            <a:off x="5680909" y="1587197"/>
            <a:ext cx="830181" cy="751114"/>
            <a:chOff x="5809934" y="1099050"/>
            <a:chExt cx="830181" cy="751114"/>
          </a:xfrm>
        </p:grpSpPr>
        <p:sp>
          <p:nvSpPr>
            <p:cNvPr id="129" name="Arrow: Curved Up 128">
              <a:extLst>
                <a:ext uri="{FF2B5EF4-FFF2-40B4-BE49-F238E27FC236}">
                  <a16:creationId xmlns:a16="http://schemas.microsoft.com/office/drawing/2014/main" xmlns="" id="{E1E1B704-85F8-4E08-90CD-3A5C00731E89}"/>
                </a:ext>
              </a:extLst>
            </p:cNvPr>
            <p:cNvSpPr/>
            <p:nvPr/>
          </p:nvSpPr>
          <p:spPr>
            <a:xfrm rot="1514468">
              <a:off x="5809934" y="1480982"/>
              <a:ext cx="644420" cy="294745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130" name="Arrow: Curved Up 129">
              <a:extLst>
                <a:ext uri="{FF2B5EF4-FFF2-40B4-BE49-F238E27FC236}">
                  <a16:creationId xmlns:a16="http://schemas.microsoft.com/office/drawing/2014/main" xmlns="" id="{4B12A742-7D30-496F-921C-CB3BBACF3024}"/>
                </a:ext>
              </a:extLst>
            </p:cNvPr>
            <p:cNvSpPr/>
            <p:nvPr/>
          </p:nvSpPr>
          <p:spPr>
            <a:xfrm rot="12458664">
              <a:off x="5995695" y="1158725"/>
              <a:ext cx="644420" cy="294745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1AD3E755-70C6-4B3D-8782-EE9E8C02E0B9}"/>
                </a:ext>
              </a:extLst>
            </p:cNvPr>
            <p:cNvCxnSpPr/>
            <p:nvPr/>
          </p:nvCxnSpPr>
          <p:spPr>
            <a:xfrm flipV="1">
              <a:off x="5854438" y="1099050"/>
              <a:ext cx="708580" cy="751114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xmlns="" id="{FBDBE8A9-4671-494C-92E8-5B328181E3FE}"/>
              </a:ext>
            </a:extLst>
          </p:cNvPr>
          <p:cNvGrpSpPr/>
          <p:nvPr/>
        </p:nvGrpSpPr>
        <p:grpSpPr>
          <a:xfrm>
            <a:off x="8623410" y="1592031"/>
            <a:ext cx="830181" cy="751114"/>
            <a:chOff x="8738513" y="1097702"/>
            <a:chExt cx="830181" cy="751114"/>
          </a:xfrm>
        </p:grpSpPr>
        <p:sp>
          <p:nvSpPr>
            <p:cNvPr id="133" name="Arrow: Curved Up 132">
              <a:extLst>
                <a:ext uri="{FF2B5EF4-FFF2-40B4-BE49-F238E27FC236}">
                  <a16:creationId xmlns:a16="http://schemas.microsoft.com/office/drawing/2014/main" xmlns="" id="{AD040429-3589-409E-A04B-6304FF3E5B37}"/>
                </a:ext>
              </a:extLst>
            </p:cNvPr>
            <p:cNvSpPr/>
            <p:nvPr/>
          </p:nvSpPr>
          <p:spPr>
            <a:xfrm rot="1514468">
              <a:off x="8738513" y="1479634"/>
              <a:ext cx="644420" cy="294745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134" name="Arrow: Curved Up 133">
              <a:extLst>
                <a:ext uri="{FF2B5EF4-FFF2-40B4-BE49-F238E27FC236}">
                  <a16:creationId xmlns:a16="http://schemas.microsoft.com/office/drawing/2014/main" xmlns="" id="{96F42DB2-D5BD-4035-9107-E92FEAE52CAE}"/>
                </a:ext>
              </a:extLst>
            </p:cNvPr>
            <p:cNvSpPr/>
            <p:nvPr/>
          </p:nvSpPr>
          <p:spPr>
            <a:xfrm rot="12458664">
              <a:off x="8924274" y="1157377"/>
              <a:ext cx="644420" cy="294745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1BF62A94-A45F-4F55-AAC8-EE0DB5CE5208}"/>
                </a:ext>
              </a:extLst>
            </p:cNvPr>
            <p:cNvCxnSpPr/>
            <p:nvPr/>
          </p:nvCxnSpPr>
          <p:spPr>
            <a:xfrm flipV="1">
              <a:off x="8783017" y="1097702"/>
              <a:ext cx="708580" cy="751114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87DC74C8-7504-4E6E-80E8-170F3819E933}"/>
              </a:ext>
            </a:extLst>
          </p:cNvPr>
          <p:cNvSpPr txBox="1"/>
          <p:nvPr/>
        </p:nvSpPr>
        <p:spPr>
          <a:xfrm>
            <a:off x="447535" y="2400552"/>
            <a:ext cx="2219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Yearly Snapshot of Schools, Teachers and Student Enrolment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3B6AEA48-F3D2-4E35-BE5F-D728BE9BC4D0}"/>
              </a:ext>
            </a:extLst>
          </p:cNvPr>
          <p:cNvSpPr txBox="1"/>
          <p:nvPr/>
        </p:nvSpPr>
        <p:spPr>
          <a:xfrm>
            <a:off x="3653181" y="2399691"/>
            <a:ext cx="1943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Yearly Snapshot of complete student information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C2E27F8-43DB-4F7E-AAF9-42B41611979C}"/>
              </a:ext>
            </a:extLst>
          </p:cNvPr>
          <p:cNvSpPr txBox="1"/>
          <p:nvPr/>
        </p:nvSpPr>
        <p:spPr>
          <a:xfrm>
            <a:off x="6344090" y="2404026"/>
            <a:ext cx="2450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Online School self-evaluation as means for school improvement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1A9F9E20-1B9B-4769-B64C-7D75EC091CED}"/>
              </a:ext>
            </a:extLst>
          </p:cNvPr>
          <p:cNvSpPr txBox="1"/>
          <p:nvPr/>
        </p:nvSpPr>
        <p:spPr>
          <a:xfrm>
            <a:off x="9468859" y="2399691"/>
            <a:ext cx="22313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MIS systems created by States for their information needs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xmlns="" id="{2797570E-3A20-4436-AB3C-2B7122F1397B}"/>
              </a:ext>
            </a:extLst>
          </p:cNvPr>
          <p:cNvSpPr/>
          <p:nvPr/>
        </p:nvSpPr>
        <p:spPr>
          <a:xfrm>
            <a:off x="9758638" y="1508859"/>
            <a:ext cx="1651820" cy="917458"/>
          </a:xfrm>
          <a:prstGeom prst="roundRect">
            <a:avLst/>
          </a:prstGeom>
          <a:solidFill>
            <a:srgbClr val="BDD7EE"/>
          </a:solidFill>
          <a:ln>
            <a:solidFill>
              <a:srgbClr val="96969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State MIS systems</a:t>
            </a:r>
          </a:p>
        </p:txBody>
      </p:sp>
      <p:sp>
        <p:nvSpPr>
          <p:cNvPr id="141" name="Rounded Rectangle 45">
            <a:extLst>
              <a:ext uri="{FF2B5EF4-FFF2-40B4-BE49-F238E27FC236}">
                <a16:creationId xmlns:a16="http://schemas.microsoft.com/office/drawing/2014/main" xmlns="" id="{C647D02D-2AFE-4649-8CF1-A384E3BFE831}"/>
              </a:ext>
            </a:extLst>
          </p:cNvPr>
          <p:cNvSpPr/>
          <p:nvPr/>
        </p:nvSpPr>
        <p:spPr>
          <a:xfrm>
            <a:off x="572998" y="5271459"/>
            <a:ext cx="4875396" cy="819514"/>
          </a:xfrm>
          <a:prstGeom prst="roundRect">
            <a:avLst/>
          </a:prstGeom>
          <a:solidFill>
            <a:srgbClr val="F8CB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to avoid duplication of effort and wastage of resources due to multiple systems</a:t>
            </a:r>
          </a:p>
        </p:txBody>
      </p:sp>
      <p:sp>
        <p:nvSpPr>
          <p:cNvPr id="142" name="Rounded Rectangle 45">
            <a:extLst>
              <a:ext uri="{FF2B5EF4-FFF2-40B4-BE49-F238E27FC236}">
                <a16:creationId xmlns:a16="http://schemas.microsoft.com/office/drawing/2014/main" xmlns="" id="{253359BB-84E7-4A09-A644-A4205AB2FA37}"/>
              </a:ext>
            </a:extLst>
          </p:cNvPr>
          <p:cNvSpPr/>
          <p:nvPr/>
        </p:nvSpPr>
        <p:spPr>
          <a:xfrm>
            <a:off x="6743610" y="3889778"/>
            <a:ext cx="4875396" cy="819514"/>
          </a:xfrm>
          <a:prstGeom prst="roundRect">
            <a:avLst/>
          </a:prstGeom>
          <a:solidFill>
            <a:srgbClr val="F8CB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automation can lead to accurate </a:t>
            </a:r>
          </a:p>
          <a:p>
            <a:pPr algn="ctr"/>
            <a:r>
              <a:rPr lang="en-US" sz="16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decision-making</a:t>
            </a:r>
          </a:p>
        </p:txBody>
      </p:sp>
      <p:sp>
        <p:nvSpPr>
          <p:cNvPr id="143" name="Rounded Rectangle 45">
            <a:extLst>
              <a:ext uri="{FF2B5EF4-FFF2-40B4-BE49-F238E27FC236}">
                <a16:creationId xmlns:a16="http://schemas.microsoft.com/office/drawing/2014/main" xmlns="" id="{69F229AF-0140-4D43-8D26-45EAEFF04511}"/>
              </a:ext>
            </a:extLst>
          </p:cNvPr>
          <p:cNvSpPr/>
          <p:nvPr/>
        </p:nvSpPr>
        <p:spPr>
          <a:xfrm>
            <a:off x="6743610" y="5270598"/>
            <a:ext cx="4875396" cy="819514"/>
          </a:xfrm>
          <a:prstGeom prst="roundRect">
            <a:avLst/>
          </a:prstGeom>
          <a:solidFill>
            <a:srgbClr val="F8CB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Cater to the entire lifecycle of the 3 stakeholders, Students, Teachers and Schools</a:t>
            </a:r>
          </a:p>
        </p:txBody>
      </p:sp>
    </p:spTree>
    <p:extLst>
      <p:ext uri="{BB962C8B-B14F-4D97-AF65-F5344CB8AC3E}">
        <p14:creationId xmlns:p14="http://schemas.microsoft.com/office/powerpoint/2010/main" xmlns="" val="3253990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ShaalaKosh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0950" y="2817294"/>
            <a:ext cx="3669841" cy="92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9578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500" dirty="0">
                <a:latin typeface="+mn-lt"/>
              </a:rPr>
              <a:t>ShaalaKosh, a lighthouse MHRD initiative for ‘Bringing Integrated Data to Education’</a:t>
            </a:r>
            <a:br>
              <a:rPr lang="en-IN" sz="2500" dirty="0">
                <a:latin typeface="+mn-lt"/>
              </a:rPr>
            </a:br>
            <a:r>
              <a:rPr lang="en-IN" dirty="0">
                <a:latin typeface="+mn-lt"/>
              </a:rPr>
              <a:t>An end-to-end solution from data collection to data usage</a:t>
            </a:r>
            <a:endParaRPr lang="en-US" sz="28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6EE5-5873-45EE-9684-6575C99AD695}" type="slidenum">
              <a:rPr lang="en-IN" smtClean="0"/>
              <a:pPr/>
              <a:t>6</a:t>
            </a:fld>
            <a:endParaRPr lang="en-IN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90267BEC-2D73-4CF0-AD6C-0B89A53623F5}"/>
              </a:ext>
            </a:extLst>
          </p:cNvPr>
          <p:cNvGrpSpPr/>
          <p:nvPr/>
        </p:nvGrpSpPr>
        <p:grpSpPr>
          <a:xfrm>
            <a:off x="299883" y="4522535"/>
            <a:ext cx="11479088" cy="1792123"/>
            <a:chOff x="172138" y="4308832"/>
            <a:chExt cx="11479088" cy="1792123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FE1D79D1-9FD4-48B1-BB27-25E77DCA2962}"/>
                </a:ext>
              </a:extLst>
            </p:cNvPr>
            <p:cNvSpPr txBox="1"/>
            <p:nvPr/>
          </p:nvSpPr>
          <p:spPr>
            <a:xfrm>
              <a:off x="174314" y="4308832"/>
              <a:ext cx="11235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School 1</a:t>
              </a:r>
              <a:endParaRPr kumimoji="0" lang="en-MY" sz="20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4" name="Elbow Connector 26">
              <a:extLst>
                <a:ext uri="{FF2B5EF4-FFF2-40B4-BE49-F238E27FC236}">
                  <a16:creationId xmlns:a16="http://schemas.microsoft.com/office/drawing/2014/main" xmlns="" id="{FFA2381C-0FA6-49CB-B349-AE0681FAB2B4}"/>
                </a:ext>
              </a:extLst>
            </p:cNvPr>
            <p:cNvCxnSpPr>
              <a:cxnSpLocks/>
              <a:stCxn id="89" idx="3"/>
              <a:endCxn id="92" idx="1"/>
            </p:cNvCxnSpPr>
            <p:nvPr/>
          </p:nvCxnSpPr>
          <p:spPr>
            <a:xfrm flipV="1">
              <a:off x="1295682" y="5150154"/>
              <a:ext cx="448331" cy="75074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316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Elbow Connector 28">
              <a:extLst>
                <a:ext uri="{FF2B5EF4-FFF2-40B4-BE49-F238E27FC236}">
                  <a16:creationId xmlns:a16="http://schemas.microsoft.com/office/drawing/2014/main" xmlns="" id="{89CE481A-87E9-4DF5-8E45-F052B4CA3E41}"/>
                </a:ext>
              </a:extLst>
            </p:cNvPr>
            <p:cNvCxnSpPr>
              <a:cxnSpLocks/>
              <a:stCxn id="83" idx="3"/>
              <a:endCxn id="92" idx="1"/>
            </p:cNvCxnSpPr>
            <p:nvPr/>
          </p:nvCxnSpPr>
          <p:spPr>
            <a:xfrm>
              <a:off x="1297858" y="4508887"/>
              <a:ext cx="446155" cy="64126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316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xmlns="" id="{7EAD80E5-CF32-4671-815D-3183D9D61A87}"/>
                </a:ext>
              </a:extLst>
            </p:cNvPr>
            <p:cNvCxnSpPr>
              <a:cxnSpLocks/>
              <a:stCxn id="93" idx="2"/>
              <a:endCxn id="94" idx="0"/>
            </p:cNvCxnSpPr>
            <p:nvPr/>
          </p:nvCxnSpPr>
          <p:spPr>
            <a:xfrm>
              <a:off x="3456946" y="4992134"/>
              <a:ext cx="0" cy="318293"/>
            </a:xfrm>
            <a:prstGeom prst="straightConnector1">
              <a:avLst/>
            </a:prstGeom>
            <a:ln>
              <a:solidFill>
                <a:srgbClr val="00316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0C1AB7A8-7566-49DA-A985-EAF4586D98E6}"/>
                </a:ext>
              </a:extLst>
            </p:cNvPr>
            <p:cNvSpPr txBox="1"/>
            <p:nvPr/>
          </p:nvSpPr>
          <p:spPr>
            <a:xfrm>
              <a:off x="172138" y="4755783"/>
              <a:ext cx="11235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School 2</a:t>
              </a:r>
              <a:endParaRPr kumimoji="0" lang="en-MY" sz="20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296E4C2D-26FE-402C-A86F-F599BC3F6A5F}"/>
                </a:ext>
              </a:extLst>
            </p:cNvPr>
            <p:cNvSpPr txBox="1"/>
            <p:nvPr/>
          </p:nvSpPr>
          <p:spPr>
            <a:xfrm>
              <a:off x="172138" y="5232443"/>
              <a:ext cx="11235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School 3</a:t>
              </a:r>
              <a:endParaRPr kumimoji="0" lang="en-MY" sz="20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23B5C4A8-9D3C-4562-9F89-CEC76B869FCF}"/>
                </a:ext>
              </a:extLst>
            </p:cNvPr>
            <p:cNvSpPr txBox="1"/>
            <p:nvPr/>
          </p:nvSpPr>
          <p:spPr>
            <a:xfrm>
              <a:off x="172138" y="5700845"/>
              <a:ext cx="11235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School n</a:t>
              </a:r>
              <a:endParaRPr kumimoji="0" lang="en-MY" sz="20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90" name="Elbow Connector 28">
              <a:extLst>
                <a:ext uri="{FF2B5EF4-FFF2-40B4-BE49-F238E27FC236}">
                  <a16:creationId xmlns:a16="http://schemas.microsoft.com/office/drawing/2014/main" xmlns="" id="{80DB7D8C-EC2D-4012-93A8-15ABAF145D9A}"/>
                </a:ext>
              </a:extLst>
            </p:cNvPr>
            <p:cNvCxnSpPr>
              <a:cxnSpLocks/>
              <a:stCxn id="87" idx="3"/>
              <a:endCxn id="92" idx="1"/>
            </p:cNvCxnSpPr>
            <p:nvPr/>
          </p:nvCxnSpPr>
          <p:spPr>
            <a:xfrm>
              <a:off x="1295682" y="4955838"/>
              <a:ext cx="448331" cy="19431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316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Elbow Connector 26">
              <a:extLst>
                <a:ext uri="{FF2B5EF4-FFF2-40B4-BE49-F238E27FC236}">
                  <a16:creationId xmlns:a16="http://schemas.microsoft.com/office/drawing/2014/main" xmlns="" id="{E4B7BD9D-DCB2-43BE-AAF9-781558C8DF7D}"/>
                </a:ext>
              </a:extLst>
            </p:cNvPr>
            <p:cNvCxnSpPr>
              <a:cxnSpLocks/>
              <a:stCxn id="88" idx="3"/>
              <a:endCxn id="92" idx="1"/>
            </p:cNvCxnSpPr>
            <p:nvPr/>
          </p:nvCxnSpPr>
          <p:spPr>
            <a:xfrm flipV="1">
              <a:off x="1295682" y="5150154"/>
              <a:ext cx="448331" cy="28234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316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9149F881-499F-423F-929A-46A009C200F3}"/>
                </a:ext>
              </a:extLst>
            </p:cNvPr>
            <p:cNvSpPr/>
            <p:nvPr/>
          </p:nvSpPr>
          <p:spPr>
            <a:xfrm>
              <a:off x="1744013" y="4992134"/>
              <a:ext cx="773930" cy="316040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Input</a:t>
              </a:r>
              <a:endPara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xmlns="" id="{835DEBA6-968D-4561-B62F-0B6E5A0EDCFF}"/>
                </a:ext>
              </a:extLst>
            </p:cNvPr>
            <p:cNvSpPr/>
            <p:nvPr/>
          </p:nvSpPr>
          <p:spPr>
            <a:xfrm>
              <a:off x="2865381" y="4409439"/>
              <a:ext cx="1183129" cy="58269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State Database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xmlns="" id="{4B1AEE40-504D-46EB-97FC-2D5BAF9D279A}"/>
                </a:ext>
              </a:extLst>
            </p:cNvPr>
            <p:cNvSpPr/>
            <p:nvPr/>
          </p:nvSpPr>
          <p:spPr>
            <a:xfrm>
              <a:off x="2865381" y="5310427"/>
              <a:ext cx="1183129" cy="582695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Central Database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30B29D9A-D966-447F-B12E-0326789F7958}"/>
                </a:ext>
              </a:extLst>
            </p:cNvPr>
            <p:cNvSpPr/>
            <p:nvPr/>
          </p:nvSpPr>
          <p:spPr>
            <a:xfrm>
              <a:off x="4496841" y="4922245"/>
              <a:ext cx="1342097" cy="405739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Dashboard</a:t>
              </a:r>
              <a:endPara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96" name="Elbow Connector 26">
              <a:extLst>
                <a:ext uri="{FF2B5EF4-FFF2-40B4-BE49-F238E27FC236}">
                  <a16:creationId xmlns:a16="http://schemas.microsoft.com/office/drawing/2014/main" xmlns="" id="{C1645A3E-56A5-4268-8202-F154369074FE}"/>
                </a:ext>
              </a:extLst>
            </p:cNvPr>
            <p:cNvCxnSpPr>
              <a:cxnSpLocks/>
              <a:stCxn id="94" idx="3"/>
              <a:endCxn id="95" idx="1"/>
            </p:cNvCxnSpPr>
            <p:nvPr/>
          </p:nvCxnSpPr>
          <p:spPr>
            <a:xfrm flipV="1">
              <a:off x="4048510" y="5125115"/>
              <a:ext cx="448331" cy="47666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316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Elbow Connector 26">
              <a:extLst>
                <a:ext uri="{FF2B5EF4-FFF2-40B4-BE49-F238E27FC236}">
                  <a16:creationId xmlns:a16="http://schemas.microsoft.com/office/drawing/2014/main" xmlns="" id="{CF2CBCE2-133B-49FC-8424-4DD275AEDF7B}"/>
                </a:ext>
              </a:extLst>
            </p:cNvPr>
            <p:cNvCxnSpPr>
              <a:cxnSpLocks/>
              <a:stCxn id="93" idx="3"/>
              <a:endCxn id="95" idx="1"/>
            </p:cNvCxnSpPr>
            <p:nvPr/>
          </p:nvCxnSpPr>
          <p:spPr>
            <a:xfrm>
              <a:off x="4048510" y="4700787"/>
              <a:ext cx="448331" cy="424328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316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F3361942-F658-49A5-80AA-83ABFCD7F964}"/>
                </a:ext>
              </a:extLst>
            </p:cNvPr>
            <p:cNvSpPr/>
            <p:nvPr/>
          </p:nvSpPr>
          <p:spPr>
            <a:xfrm>
              <a:off x="6255581" y="4550980"/>
              <a:ext cx="3714180" cy="405739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Data-driven Sector Governance</a:t>
              </a:r>
            </a:p>
          </p:txBody>
        </p:sp>
        <p:cxnSp>
          <p:nvCxnSpPr>
            <p:cNvPr id="99" name="Elbow Connector 26">
              <a:extLst>
                <a:ext uri="{FF2B5EF4-FFF2-40B4-BE49-F238E27FC236}">
                  <a16:creationId xmlns:a16="http://schemas.microsoft.com/office/drawing/2014/main" xmlns="" id="{00743AF2-7D6C-4111-BCDC-61D34EDB3786}"/>
                </a:ext>
              </a:extLst>
            </p:cNvPr>
            <p:cNvCxnSpPr>
              <a:cxnSpLocks/>
              <a:stCxn id="95" idx="3"/>
              <a:endCxn id="98" idx="1"/>
            </p:cNvCxnSpPr>
            <p:nvPr/>
          </p:nvCxnSpPr>
          <p:spPr>
            <a:xfrm flipV="1">
              <a:off x="5838938" y="4753850"/>
              <a:ext cx="416643" cy="37126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316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Elbow Connector 26">
              <a:extLst>
                <a:ext uri="{FF2B5EF4-FFF2-40B4-BE49-F238E27FC236}">
                  <a16:creationId xmlns:a16="http://schemas.microsoft.com/office/drawing/2014/main" xmlns="" id="{7E033A8C-691B-4B17-88BA-6E485E96FE4A}"/>
                </a:ext>
              </a:extLst>
            </p:cNvPr>
            <p:cNvCxnSpPr>
              <a:cxnSpLocks/>
              <a:stCxn id="95" idx="3"/>
              <a:endCxn id="102" idx="1"/>
            </p:cNvCxnSpPr>
            <p:nvPr/>
          </p:nvCxnSpPr>
          <p:spPr>
            <a:xfrm>
              <a:off x="5838938" y="5125115"/>
              <a:ext cx="419201" cy="49486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316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Elbow Connector 26">
              <a:extLst>
                <a:ext uri="{FF2B5EF4-FFF2-40B4-BE49-F238E27FC236}">
                  <a16:creationId xmlns:a16="http://schemas.microsoft.com/office/drawing/2014/main" xmlns="" id="{D30AFD58-FD50-4BD5-ACE1-37432686D7AB}"/>
                </a:ext>
              </a:extLst>
            </p:cNvPr>
            <p:cNvCxnSpPr>
              <a:cxnSpLocks/>
              <a:stCxn id="92" idx="3"/>
              <a:endCxn id="93" idx="1"/>
            </p:cNvCxnSpPr>
            <p:nvPr/>
          </p:nvCxnSpPr>
          <p:spPr>
            <a:xfrm flipV="1">
              <a:off x="2517943" y="4700787"/>
              <a:ext cx="347438" cy="44936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316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xmlns="" id="{7594E3DF-D0E6-44CB-860B-4BCFB7BE48F5}"/>
                </a:ext>
              </a:extLst>
            </p:cNvPr>
            <p:cNvSpPr/>
            <p:nvPr/>
          </p:nvSpPr>
          <p:spPr>
            <a:xfrm>
              <a:off x="6258139" y="5417109"/>
              <a:ext cx="3714180" cy="405739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Data-driven School Management</a:t>
              </a:r>
            </a:p>
          </p:txBody>
        </p:sp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xmlns="" id="{A567B8F1-DEF2-4D91-BFC8-438E29D23744}"/>
                </a:ext>
              </a:extLst>
            </p:cNvPr>
            <p:cNvSpPr/>
            <p:nvPr/>
          </p:nvSpPr>
          <p:spPr>
            <a:xfrm>
              <a:off x="10176129" y="4493498"/>
              <a:ext cx="1475097" cy="1329350"/>
            </a:xfrm>
            <a:prstGeom prst="roundRect">
              <a:avLst>
                <a:gd name="adj" fmla="val 0"/>
              </a:avLst>
            </a:prstGeom>
            <a:solidFill>
              <a:srgbClr val="F8CBAD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000" dirty="0"/>
                <a:t>Empowered School System</a:t>
              </a:r>
            </a:p>
          </p:txBody>
        </p:sp>
      </p:grp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xmlns="" id="{083A7614-ACF5-45FC-A823-D59357C38424}"/>
              </a:ext>
            </a:extLst>
          </p:cNvPr>
          <p:cNvSpPr/>
          <p:nvPr/>
        </p:nvSpPr>
        <p:spPr>
          <a:xfrm>
            <a:off x="299883" y="4353155"/>
            <a:ext cx="11680722" cy="2039811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EA72472E-C415-478C-89A7-734A0CB18741}"/>
              </a:ext>
            </a:extLst>
          </p:cNvPr>
          <p:cNvSpPr/>
          <p:nvPr/>
        </p:nvSpPr>
        <p:spPr>
          <a:xfrm>
            <a:off x="573202" y="4086199"/>
            <a:ext cx="1875030" cy="2660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b="1" dirty="0"/>
              <a:t>Process Map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xmlns="" id="{60DE8690-C05F-4C93-966E-427B983CA515}"/>
              </a:ext>
            </a:extLst>
          </p:cNvPr>
          <p:cNvGrpSpPr/>
          <p:nvPr/>
        </p:nvGrpSpPr>
        <p:grpSpPr>
          <a:xfrm>
            <a:off x="722473" y="1096916"/>
            <a:ext cx="10655930" cy="2659606"/>
            <a:chOff x="501253" y="792117"/>
            <a:chExt cx="10655930" cy="2659606"/>
          </a:xfrm>
        </p:grpSpPr>
        <p:sp>
          <p:nvSpPr>
            <p:cNvPr id="107" name="Left-Right Arrow 26">
              <a:extLst>
                <a:ext uri="{FF2B5EF4-FFF2-40B4-BE49-F238E27FC236}">
                  <a16:creationId xmlns:a16="http://schemas.microsoft.com/office/drawing/2014/main" xmlns="" id="{32010656-3FE0-4B0E-85D5-789820067ADA}"/>
                </a:ext>
              </a:extLst>
            </p:cNvPr>
            <p:cNvSpPr/>
            <p:nvPr/>
          </p:nvSpPr>
          <p:spPr>
            <a:xfrm>
              <a:off x="3092090" y="1695813"/>
              <a:ext cx="1032259" cy="178793"/>
            </a:xfrm>
            <a:prstGeom prst="leftRightArrow">
              <a:avLst/>
            </a:prstGeom>
            <a:solidFill>
              <a:srgbClr val="00316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xmlns="" id="{89C2F9B1-F3A5-4FD9-9FBC-7638F3BFB821}"/>
                </a:ext>
              </a:extLst>
            </p:cNvPr>
            <p:cNvGrpSpPr/>
            <p:nvPr/>
          </p:nvGrpSpPr>
          <p:grpSpPr>
            <a:xfrm>
              <a:off x="501253" y="792117"/>
              <a:ext cx="3022771" cy="2655907"/>
              <a:chOff x="594815" y="792117"/>
              <a:chExt cx="3022771" cy="2655907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xmlns="" id="{2DECF89C-7238-4EA6-A952-90886CF492ED}"/>
                  </a:ext>
                </a:extLst>
              </p:cNvPr>
              <p:cNvGrpSpPr/>
              <p:nvPr/>
            </p:nvGrpSpPr>
            <p:grpSpPr>
              <a:xfrm>
                <a:off x="1191908" y="792117"/>
                <a:ext cx="1705143" cy="1903781"/>
                <a:chOff x="1059923" y="2042496"/>
                <a:chExt cx="1705143" cy="1903781"/>
              </a:xfrm>
            </p:grpSpPr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xmlns="" id="{265888A8-F002-48E5-8F4E-432513762586}"/>
                    </a:ext>
                  </a:extLst>
                </p:cNvPr>
                <p:cNvSpPr txBox="1"/>
                <p:nvPr/>
              </p:nvSpPr>
              <p:spPr>
                <a:xfrm>
                  <a:off x="1059923" y="2349212"/>
                  <a:ext cx="1705143" cy="330644"/>
                </a:xfrm>
                <a:prstGeom prst="rect">
                  <a:avLst/>
                </a:prstGeom>
                <a:noFill/>
                <a:effectLst/>
              </p:spPr>
              <p:txBody>
                <a:bodyPr wrap="square" lIns="36723" tIns="36723" rIns="36723" bIns="36723" rtlCol="0">
                  <a:spAutoFit/>
                </a:bodyPr>
                <a:lstStyle>
                  <a:defPPr>
                    <a:defRPr lang="en-US"/>
                  </a:defPPr>
                  <a:lvl1pPr marL="189446" indent="-189446" algn="ctr" defTabSz="996823">
                    <a:lnSpc>
                      <a:spcPts val="2000"/>
                    </a:lnSpc>
                    <a:spcBef>
                      <a:spcPts val="306"/>
                    </a:spcBef>
                    <a:defRPr sz="2400" b="1" kern="0">
                      <a:solidFill>
                        <a:srgbClr val="00206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defRPr>
                  </a:lvl1pPr>
                </a:lstStyle>
                <a:p>
                  <a:r>
                    <a:rPr lang="en-US" sz="1800" dirty="0"/>
                    <a:t>Data Collection</a:t>
                  </a:r>
                </a:p>
              </p:txBody>
            </p:sp>
            <p:pic>
              <p:nvPicPr>
                <p:cNvPr id="125" name="Picture 4">
                  <a:extLst>
                    <a:ext uri="{FF2B5EF4-FFF2-40B4-BE49-F238E27FC236}">
                      <a16:creationId xmlns:a16="http://schemas.microsoft.com/office/drawing/2014/main" xmlns="" id="{F7B8B811-0ADB-4F49-A75E-0190EDF25E2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238649" y="2597738"/>
                  <a:ext cx="1471134" cy="13485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26" name="Rectangle 11">
                  <a:extLst>
                    <a:ext uri="{FF2B5EF4-FFF2-40B4-BE49-F238E27FC236}">
                      <a16:creationId xmlns:a16="http://schemas.microsoft.com/office/drawing/2014/main" xmlns="" id="{1DE33524-F648-48FF-8E5F-4C523DE9C8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4452" y="2042496"/>
                  <a:ext cx="381000" cy="3048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34925" algn="ctr">
                  <a:solidFill>
                    <a:schemeClr val="accent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b="1" dirty="0">
                      <a:solidFill>
                        <a:srgbClr val="002060"/>
                      </a:solidFill>
                    </a:rPr>
                    <a:t>1</a:t>
                  </a:r>
                </a:p>
              </p:txBody>
            </p:sp>
          </p:grpSp>
          <p:sp>
            <p:nvSpPr>
              <p:cNvPr id="123" name="Round Diagonal Corner Rectangle 25">
                <a:extLst>
                  <a:ext uri="{FF2B5EF4-FFF2-40B4-BE49-F238E27FC236}">
                    <a16:creationId xmlns:a16="http://schemas.microsoft.com/office/drawing/2014/main" xmlns="" id="{E75E4D45-320D-4557-A085-7BFD4FF4D6A0}"/>
                  </a:ext>
                </a:extLst>
              </p:cNvPr>
              <p:cNvSpPr/>
              <p:nvPr/>
            </p:nvSpPr>
            <p:spPr>
              <a:xfrm>
                <a:off x="594815" y="2861355"/>
                <a:ext cx="3022771" cy="586669"/>
              </a:xfrm>
              <a:prstGeom prst="round2Diag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ED7C2F"/>
                </a:solidFill>
                <a:prstDash val="solid"/>
              </a:ln>
              <a:effectLst/>
            </p:spPr>
            <p:txBody>
              <a:bodyPr lIns="93276" tIns="46639" rIns="93276" bIns="46639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5718" indent="-185718" algn="ctr"/>
                <a:r>
                  <a:rPr lang="en-MY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Robust, holistic and unified data collection system</a:t>
                </a: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xmlns="" id="{BC4F5994-EDE3-4A84-A2B6-1E55102AC97B}"/>
                </a:ext>
              </a:extLst>
            </p:cNvPr>
            <p:cNvGrpSpPr/>
            <p:nvPr/>
          </p:nvGrpSpPr>
          <p:grpSpPr>
            <a:xfrm>
              <a:off x="4204265" y="809257"/>
              <a:ext cx="3359070" cy="2642466"/>
              <a:chOff x="4457019" y="809257"/>
              <a:chExt cx="3359070" cy="2642466"/>
            </a:xfrm>
          </p:grpSpPr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xmlns="" id="{DF1B18CC-127D-46B6-B365-DD75495DCD2E}"/>
                  </a:ext>
                </a:extLst>
              </p:cNvPr>
              <p:cNvGrpSpPr/>
              <p:nvPr/>
            </p:nvGrpSpPr>
            <p:grpSpPr>
              <a:xfrm>
                <a:off x="4706655" y="809257"/>
                <a:ext cx="2859798" cy="1914831"/>
                <a:chOff x="5472798" y="2042496"/>
                <a:chExt cx="2859798" cy="2003318"/>
              </a:xfrm>
            </p:grpSpPr>
            <p:sp>
              <p:nvSpPr>
                <p:cNvPr id="119" name="Rectangle 11">
                  <a:extLst>
                    <a:ext uri="{FF2B5EF4-FFF2-40B4-BE49-F238E27FC236}">
                      <a16:creationId xmlns:a16="http://schemas.microsoft.com/office/drawing/2014/main" xmlns="" id="{44099D56-E5D6-4A9E-95C4-2184B6B8D7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62188" y="2042496"/>
                  <a:ext cx="381000" cy="3048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34925" algn="ctr">
                  <a:solidFill>
                    <a:schemeClr val="accent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b="1" dirty="0">
                      <a:solidFill>
                        <a:srgbClr val="002060"/>
                      </a:solidFill>
                    </a:rPr>
                    <a:t>2</a:t>
                  </a:r>
                </a:p>
              </p:txBody>
            </p:sp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xmlns="" id="{BC5A00D1-5098-407D-AA64-6427C91D064F}"/>
                    </a:ext>
                  </a:extLst>
                </p:cNvPr>
                <p:cNvSpPr txBox="1"/>
                <p:nvPr/>
              </p:nvSpPr>
              <p:spPr>
                <a:xfrm>
                  <a:off x="5472798" y="2366630"/>
                  <a:ext cx="2859798" cy="330644"/>
                </a:xfrm>
                <a:prstGeom prst="rect">
                  <a:avLst/>
                </a:prstGeom>
                <a:noFill/>
                <a:effectLst/>
              </p:spPr>
              <p:txBody>
                <a:bodyPr wrap="square" lIns="36723" tIns="36723" rIns="36723" bIns="36723" rtlCol="0">
                  <a:spAutoFit/>
                </a:bodyPr>
                <a:lstStyle/>
                <a:p>
                  <a:pPr marL="189446" indent="-189446" algn="ctr" defTabSz="996823">
                    <a:lnSpc>
                      <a:spcPts val="2000"/>
                    </a:lnSpc>
                    <a:spcBef>
                      <a:spcPts val="306"/>
                    </a:spcBef>
                    <a:defRPr/>
                  </a:pPr>
                  <a:r>
                    <a:rPr lang="en-US" b="1" kern="0" dirty="0">
                      <a:solidFill>
                        <a:srgbClr val="00206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Data Analysis &amp; Visualization</a:t>
                  </a:r>
                </a:p>
              </p:txBody>
            </p:sp>
            <p:pic>
              <p:nvPicPr>
                <p:cNvPr id="121" name="Picture 120">
                  <a:extLst>
                    <a:ext uri="{FF2B5EF4-FFF2-40B4-BE49-F238E27FC236}">
                      <a16:creationId xmlns:a16="http://schemas.microsoft.com/office/drawing/2014/main" xmlns="" id="{74984D88-D0C2-4B70-9AAB-EC49E13DCB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17121" y="2697275"/>
                  <a:ext cx="1471134" cy="1348539"/>
                </a:xfrm>
                <a:prstGeom prst="rect">
                  <a:avLst/>
                </a:prstGeom>
              </p:spPr>
            </p:pic>
          </p:grpSp>
          <p:sp>
            <p:nvSpPr>
              <p:cNvPr id="118" name="Round Diagonal Corner Rectangle 25">
                <a:extLst>
                  <a:ext uri="{FF2B5EF4-FFF2-40B4-BE49-F238E27FC236}">
                    <a16:creationId xmlns:a16="http://schemas.microsoft.com/office/drawing/2014/main" xmlns="" id="{CA111001-A981-43FF-A7F3-F0D0BFE0B1BA}"/>
                  </a:ext>
                </a:extLst>
              </p:cNvPr>
              <p:cNvSpPr/>
              <p:nvPr/>
            </p:nvSpPr>
            <p:spPr>
              <a:xfrm>
                <a:off x="4457019" y="2865054"/>
                <a:ext cx="3359070" cy="586669"/>
              </a:xfrm>
              <a:prstGeom prst="round2Diag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ED7C2F"/>
                </a:solidFill>
                <a:prstDash val="solid"/>
              </a:ln>
              <a:effectLst/>
            </p:spPr>
            <p:txBody>
              <a:bodyPr lIns="93276" tIns="46639" rIns="93276" bIns="46639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5718" indent="-185718" algn="ctr"/>
                <a:r>
                  <a:rPr lang="en-MY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Intuitive and user-friendly visualisation of captured data</a:t>
                </a: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xmlns="" id="{19709D7A-099A-4E0D-A6ED-80DD16D400AD}"/>
                </a:ext>
              </a:extLst>
            </p:cNvPr>
            <p:cNvGrpSpPr/>
            <p:nvPr/>
          </p:nvGrpSpPr>
          <p:grpSpPr>
            <a:xfrm>
              <a:off x="8354747" y="809257"/>
              <a:ext cx="2802436" cy="2638767"/>
              <a:chOff x="8354747" y="809257"/>
              <a:chExt cx="2802436" cy="2638767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xmlns="" id="{80F3A15B-BB94-448A-9B0C-5BF46EAFFE56}"/>
                  </a:ext>
                </a:extLst>
              </p:cNvPr>
              <p:cNvGrpSpPr/>
              <p:nvPr/>
            </p:nvGrpSpPr>
            <p:grpSpPr>
              <a:xfrm>
                <a:off x="9020398" y="809257"/>
                <a:ext cx="1471134" cy="1974395"/>
                <a:chOff x="9553710" y="1839724"/>
                <a:chExt cx="1471134" cy="1974395"/>
              </a:xfrm>
            </p:grpSpPr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xmlns="" id="{8524672F-34F1-4EB7-A03C-80CC18BC5470}"/>
                    </a:ext>
                  </a:extLst>
                </p:cNvPr>
                <p:cNvSpPr txBox="1"/>
                <p:nvPr/>
              </p:nvSpPr>
              <p:spPr>
                <a:xfrm>
                  <a:off x="9553710" y="2149541"/>
                  <a:ext cx="1471134" cy="316039"/>
                </a:xfrm>
                <a:prstGeom prst="rect">
                  <a:avLst/>
                </a:prstGeom>
                <a:noFill/>
                <a:effectLst/>
              </p:spPr>
              <p:txBody>
                <a:bodyPr wrap="square" lIns="36723" tIns="36723" rIns="36723" bIns="36723" rtlCol="0">
                  <a:spAutoFit/>
                </a:bodyPr>
                <a:lstStyle>
                  <a:defPPr>
                    <a:defRPr lang="en-US"/>
                  </a:defPPr>
                  <a:lvl1pPr marL="189446" indent="-189446" algn="ctr" defTabSz="996823">
                    <a:lnSpc>
                      <a:spcPts val="2000"/>
                    </a:lnSpc>
                    <a:spcBef>
                      <a:spcPts val="306"/>
                    </a:spcBef>
                    <a:defRPr sz="2400" b="1" kern="0">
                      <a:solidFill>
                        <a:srgbClr val="00206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defRPr>
                  </a:lvl1pPr>
                </a:lstStyle>
                <a:p>
                  <a:r>
                    <a:rPr lang="en-US" sz="1800" dirty="0"/>
                    <a:t>Data Usage</a:t>
                  </a:r>
                </a:p>
              </p:txBody>
            </p:sp>
            <p:sp>
              <p:nvSpPr>
                <p:cNvPr id="115" name="Rectangle 11">
                  <a:extLst>
                    <a:ext uri="{FF2B5EF4-FFF2-40B4-BE49-F238E27FC236}">
                      <a16:creationId xmlns:a16="http://schemas.microsoft.com/office/drawing/2014/main" xmlns="" id="{63422D81-D712-406F-9514-FB4488F849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98777" y="1839724"/>
                  <a:ext cx="381000" cy="291337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34925" algn="ctr">
                  <a:solidFill>
                    <a:schemeClr val="accent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b="1" dirty="0">
                      <a:solidFill>
                        <a:srgbClr val="002060"/>
                      </a:solidFill>
                    </a:rPr>
                    <a:t>3</a:t>
                  </a:r>
                </a:p>
              </p:txBody>
            </p:sp>
            <p:pic>
              <p:nvPicPr>
                <p:cNvPr id="116" name="Picture 115">
                  <a:extLst>
                    <a:ext uri="{FF2B5EF4-FFF2-40B4-BE49-F238E27FC236}">
                      <a16:creationId xmlns:a16="http://schemas.microsoft.com/office/drawing/2014/main" xmlns="" id="{CFC1A0FD-0CC2-41E7-8818-C63BE3A0B2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53710" y="2465580"/>
                  <a:ext cx="1471134" cy="1348539"/>
                </a:xfrm>
                <a:prstGeom prst="rect">
                  <a:avLst/>
                </a:prstGeom>
              </p:spPr>
            </p:pic>
          </p:grpSp>
          <p:sp>
            <p:nvSpPr>
              <p:cNvPr id="113" name="Round Diagonal Corner Rectangle 25">
                <a:extLst>
                  <a:ext uri="{FF2B5EF4-FFF2-40B4-BE49-F238E27FC236}">
                    <a16:creationId xmlns:a16="http://schemas.microsoft.com/office/drawing/2014/main" xmlns="" id="{432D3475-DB2B-4EB8-9521-2DB304C76BCE}"/>
                  </a:ext>
                </a:extLst>
              </p:cNvPr>
              <p:cNvSpPr/>
              <p:nvPr/>
            </p:nvSpPr>
            <p:spPr>
              <a:xfrm>
                <a:off x="8354747" y="2861355"/>
                <a:ext cx="2802436" cy="586669"/>
              </a:xfrm>
              <a:prstGeom prst="round2Diag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ED7C2F"/>
                </a:solidFill>
                <a:prstDash val="solid"/>
              </a:ln>
              <a:effectLst/>
            </p:spPr>
            <p:txBody>
              <a:bodyPr lIns="93276" tIns="46639" rIns="93276" bIns="46639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5718" indent="-185718" algn="ctr"/>
                <a:r>
                  <a:rPr lang="en-MY" sz="20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Promote “data-driven” decision-making</a:t>
                </a:r>
              </a:p>
            </p:txBody>
          </p:sp>
        </p:grpSp>
        <p:sp>
          <p:nvSpPr>
            <p:cNvPr id="111" name="Left-Right Arrow 26">
              <a:extLst>
                <a:ext uri="{FF2B5EF4-FFF2-40B4-BE49-F238E27FC236}">
                  <a16:creationId xmlns:a16="http://schemas.microsoft.com/office/drawing/2014/main" xmlns="" id="{D670F140-17C3-4A4C-A3A6-36FE58957337}"/>
                </a:ext>
              </a:extLst>
            </p:cNvPr>
            <p:cNvSpPr/>
            <p:nvPr/>
          </p:nvSpPr>
          <p:spPr>
            <a:xfrm>
              <a:off x="7549997" y="1695813"/>
              <a:ext cx="1032259" cy="178793"/>
            </a:xfrm>
            <a:prstGeom prst="leftRightArrow">
              <a:avLst/>
            </a:prstGeom>
            <a:solidFill>
              <a:srgbClr val="00316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778578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ShaalaKosh Modules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0950" y="2817294"/>
            <a:ext cx="3669841" cy="92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1131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27">
            <a:extLst>
              <a:ext uri="{FF2B5EF4-FFF2-40B4-BE49-F238E27FC236}">
                <a16:creationId xmlns:a16="http://schemas.microsoft.com/office/drawing/2014/main" xmlns="" id="{71812998-70BE-4D50-B785-93D3E958124B}"/>
              </a:ext>
            </a:extLst>
          </p:cNvPr>
          <p:cNvSpPr/>
          <p:nvPr/>
        </p:nvSpPr>
        <p:spPr>
          <a:xfrm>
            <a:off x="763042" y="4709739"/>
            <a:ext cx="4243418" cy="20175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F00EFB1-244C-4591-8BDC-787EE683EEC1}"/>
              </a:ext>
            </a:extLst>
          </p:cNvPr>
          <p:cNvSpPr/>
          <p:nvPr/>
        </p:nvSpPr>
        <p:spPr>
          <a:xfrm>
            <a:off x="763042" y="4714242"/>
            <a:ext cx="403160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7338" indent="-16668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School Information</a:t>
            </a:r>
          </a:p>
          <a:p>
            <a:pPr marL="287338" indent="-16668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Infrastructure &amp; Facilities</a:t>
            </a:r>
          </a:p>
          <a:p>
            <a:pPr marL="287338" indent="-16668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Inventory Management</a:t>
            </a:r>
          </a:p>
          <a:p>
            <a:pPr marL="287338" indent="-16668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Expenditure Management</a:t>
            </a:r>
          </a:p>
          <a:p>
            <a:pPr marL="287338" indent="-16668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Mid-Day Meal Management</a:t>
            </a:r>
          </a:p>
          <a:p>
            <a:pPr marL="287338" indent="-16668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School Evaluation</a:t>
            </a:r>
          </a:p>
        </p:txBody>
      </p:sp>
      <p:sp>
        <p:nvSpPr>
          <p:cNvPr id="5" name="Rounded Rectangle 26">
            <a:extLst>
              <a:ext uri="{FF2B5EF4-FFF2-40B4-BE49-F238E27FC236}">
                <a16:creationId xmlns:a16="http://schemas.microsoft.com/office/drawing/2014/main" xmlns="" id="{E9D984D6-64AE-4814-9233-93148670B547}"/>
              </a:ext>
            </a:extLst>
          </p:cNvPr>
          <p:cNvSpPr/>
          <p:nvPr/>
        </p:nvSpPr>
        <p:spPr>
          <a:xfrm>
            <a:off x="8079656" y="993781"/>
            <a:ext cx="3341930" cy="27986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500" dirty="0">
                <a:latin typeface="+mn-lt"/>
              </a:rPr>
              <a:t>ShaalaKosh caters to end to end lifecycle of all the 3 major pillars of education- students/teachers/schools</a:t>
            </a:r>
            <a:endParaRPr lang="en-US" sz="28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6EE5-5873-45EE-9684-6575C99AD695}" type="slidenum">
              <a:rPr lang="en-IN" smtClean="0"/>
              <a:pPr/>
              <a:t>8</a:t>
            </a:fld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CFE0A73-5FFE-4E27-8CDA-BE600F17C3CC}"/>
              </a:ext>
            </a:extLst>
          </p:cNvPr>
          <p:cNvSpPr/>
          <p:nvPr/>
        </p:nvSpPr>
        <p:spPr>
          <a:xfrm>
            <a:off x="8232968" y="950491"/>
            <a:ext cx="31959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-16668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Teacher Recruitment</a:t>
            </a:r>
          </a:p>
          <a:p>
            <a:pPr marL="287338" indent="-16668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Teacher Profile</a:t>
            </a:r>
          </a:p>
          <a:p>
            <a:pPr marL="287338" indent="-16668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Attendance</a:t>
            </a:r>
          </a:p>
          <a:p>
            <a:pPr marL="287338" indent="-16668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Leave Management</a:t>
            </a:r>
          </a:p>
          <a:p>
            <a:pPr marL="287338" indent="-16668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Grievance Redressal</a:t>
            </a:r>
          </a:p>
          <a:p>
            <a:pPr marL="287338" indent="-16668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Salary &amp; Reimbursements</a:t>
            </a:r>
          </a:p>
          <a:p>
            <a:pPr marL="287338" indent="-16668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Transfer &amp; Promotion</a:t>
            </a:r>
          </a:p>
          <a:p>
            <a:pPr marL="287338" indent="-16668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In-Service Training/ e-Content</a:t>
            </a:r>
          </a:p>
        </p:txBody>
      </p:sp>
      <p:sp>
        <p:nvSpPr>
          <p:cNvPr id="7" name="Rounded Rectangle 28">
            <a:extLst>
              <a:ext uri="{FF2B5EF4-FFF2-40B4-BE49-F238E27FC236}">
                <a16:creationId xmlns:a16="http://schemas.microsoft.com/office/drawing/2014/main" xmlns="" id="{D58F82F6-025D-4D51-81B4-E70B3F6B5B51}"/>
              </a:ext>
            </a:extLst>
          </p:cNvPr>
          <p:cNvSpPr/>
          <p:nvPr/>
        </p:nvSpPr>
        <p:spPr>
          <a:xfrm>
            <a:off x="750916" y="1284178"/>
            <a:ext cx="4606367" cy="22711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BC27649E-C854-47E8-97AA-8C008283ACBD}"/>
              </a:ext>
            </a:extLst>
          </p:cNvPr>
          <p:cNvSpPr/>
          <p:nvPr/>
        </p:nvSpPr>
        <p:spPr>
          <a:xfrm>
            <a:off x="3289865" y="937815"/>
            <a:ext cx="5090479" cy="5090479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4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D0CEE86-4CF6-479A-94A9-D2415DD9A511}"/>
              </a:ext>
            </a:extLst>
          </p:cNvPr>
          <p:cNvSpPr txBox="1"/>
          <p:nvPr/>
        </p:nvSpPr>
        <p:spPr>
          <a:xfrm>
            <a:off x="3979110" y="1864728"/>
            <a:ext cx="1383208" cy="8617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Students</a:t>
            </a:r>
            <a:endParaRPr kumimoji="0" lang="en-MY" sz="25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2E3EFD6-98FE-4ADE-8243-3B4B8B917649}"/>
              </a:ext>
            </a:extLst>
          </p:cNvPr>
          <p:cNvSpPr txBox="1"/>
          <p:nvPr/>
        </p:nvSpPr>
        <p:spPr>
          <a:xfrm>
            <a:off x="5874861" y="1857385"/>
            <a:ext cx="1888079" cy="4770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Teachers</a:t>
            </a:r>
            <a:endParaRPr kumimoji="0" lang="en-MY" sz="25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0974374-16E6-44A7-9B4A-7CC5A6918889}"/>
              </a:ext>
            </a:extLst>
          </p:cNvPr>
          <p:cNvSpPr txBox="1"/>
          <p:nvPr/>
        </p:nvSpPr>
        <p:spPr>
          <a:xfrm>
            <a:off x="4738276" y="4681153"/>
            <a:ext cx="2262083" cy="4770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Schools</a:t>
            </a:r>
            <a:endParaRPr kumimoji="0" lang="en-MY" sz="25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F3492B4-060A-4B70-B4F6-62880D2C7E5A}"/>
              </a:ext>
            </a:extLst>
          </p:cNvPr>
          <p:cNvCxnSpPr>
            <a:cxnSpLocks/>
            <a:stCxn id="9" idx="0"/>
          </p:cNvCxnSpPr>
          <p:nvPr/>
        </p:nvCxnSpPr>
        <p:spPr>
          <a:xfrm flipH="1">
            <a:off x="5833718" y="937815"/>
            <a:ext cx="1387" cy="1858824"/>
          </a:xfrm>
          <a:prstGeom prst="line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FEE2397-E719-4798-AF13-3170C69BE331}"/>
              </a:ext>
            </a:extLst>
          </p:cNvPr>
          <p:cNvCxnSpPr/>
          <p:nvPr/>
        </p:nvCxnSpPr>
        <p:spPr>
          <a:xfrm flipV="1">
            <a:off x="3555235" y="3898950"/>
            <a:ext cx="1370692" cy="655150"/>
          </a:xfrm>
          <a:prstGeom prst="line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774AB91-B8DB-4E8B-B0A4-02960E1A4CA0}"/>
              </a:ext>
            </a:extLst>
          </p:cNvPr>
          <p:cNvSpPr txBox="1"/>
          <p:nvPr/>
        </p:nvSpPr>
        <p:spPr>
          <a:xfrm>
            <a:off x="4908998" y="3125076"/>
            <a:ext cx="1872208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Unified </a:t>
            </a:r>
          </a:p>
          <a:p>
            <a:pPr algn="ctr"/>
            <a:r>
              <a:rPr lang="en-US" sz="2000" b="1" dirty="0"/>
              <a:t>Digital </a:t>
            </a:r>
          </a:p>
          <a:p>
            <a:pPr algn="ctr"/>
            <a:r>
              <a:rPr lang="en-US" sz="2000" b="1" dirty="0"/>
              <a:t>System</a:t>
            </a:r>
          </a:p>
        </p:txBody>
      </p:sp>
      <p:sp>
        <p:nvSpPr>
          <p:cNvPr id="16" name="Circular Arrow 38">
            <a:extLst>
              <a:ext uri="{FF2B5EF4-FFF2-40B4-BE49-F238E27FC236}">
                <a16:creationId xmlns:a16="http://schemas.microsoft.com/office/drawing/2014/main" xmlns="" id="{C47CCC16-FF16-416D-B4B7-B2A950207212}"/>
              </a:ext>
            </a:extLst>
          </p:cNvPr>
          <p:cNvSpPr/>
          <p:nvPr/>
        </p:nvSpPr>
        <p:spPr>
          <a:xfrm rot="16200000">
            <a:off x="4796640" y="2517424"/>
            <a:ext cx="2096926" cy="2189497"/>
          </a:xfrm>
          <a:prstGeom prst="circularArrow">
            <a:avLst>
              <a:gd name="adj1" fmla="val 10836"/>
              <a:gd name="adj2" fmla="val 1304273"/>
              <a:gd name="adj3" fmla="val 20825984"/>
              <a:gd name="adj4" fmla="val 558267"/>
              <a:gd name="adj5" fmla="val 125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31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8573F0F5-8336-4AB3-ADF8-7A4347033B78}"/>
              </a:ext>
            </a:extLst>
          </p:cNvPr>
          <p:cNvCxnSpPr/>
          <p:nvPr/>
        </p:nvCxnSpPr>
        <p:spPr>
          <a:xfrm flipH="1" flipV="1">
            <a:off x="6722891" y="3898949"/>
            <a:ext cx="1412080" cy="655151"/>
          </a:xfrm>
          <a:prstGeom prst="line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DE4C41F-CF63-4794-B104-84459C9AAAB9}"/>
              </a:ext>
            </a:extLst>
          </p:cNvPr>
          <p:cNvSpPr/>
          <p:nvPr/>
        </p:nvSpPr>
        <p:spPr>
          <a:xfrm>
            <a:off x="763042" y="1298425"/>
            <a:ext cx="32365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-16668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Enrolment &amp; Profile</a:t>
            </a:r>
          </a:p>
          <a:p>
            <a:pPr marL="287338" indent="-16668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Progression &amp; Transfer</a:t>
            </a:r>
          </a:p>
          <a:p>
            <a:pPr marL="287338" indent="-16668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Attendance</a:t>
            </a:r>
          </a:p>
          <a:p>
            <a:pPr marL="287338" indent="-16668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Incentives</a:t>
            </a:r>
          </a:p>
          <a:p>
            <a:pPr marL="287338" indent="-16668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Student Achievement Management</a:t>
            </a:r>
          </a:p>
          <a:p>
            <a:pPr marL="287338" indent="-16668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Remedial Training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6D418CA3-D74E-4BCD-9F16-DD643F2D5E8C}"/>
              </a:ext>
            </a:extLst>
          </p:cNvPr>
          <p:cNvGrpSpPr/>
          <p:nvPr/>
        </p:nvGrpSpPr>
        <p:grpSpPr>
          <a:xfrm>
            <a:off x="8736816" y="4348023"/>
            <a:ext cx="2042766" cy="1838914"/>
            <a:chOff x="8690690" y="4222250"/>
            <a:chExt cx="2042766" cy="1838914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15BEE436-B746-452C-9C9A-3D7F3CF735F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341103" y="4222250"/>
              <a:ext cx="807548" cy="807548"/>
            </a:xfrm>
            <a:prstGeom prst="ellipse">
              <a:avLst/>
            </a:prstGeom>
            <a:solidFill>
              <a:srgbClr val="FFFFFF"/>
            </a:solidFill>
            <a:ln w="28575" cap="flat" cmpd="sng" algn="ctr">
              <a:solidFill>
                <a:srgbClr val="00296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ms-MY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宋体" pitchFamily="2" charset="-122"/>
                  <a:cs typeface="Arial"/>
                </a:rPr>
                <a:t>20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E3D8FFDC-DD61-4147-8D56-0793FE12D5A8}"/>
                </a:ext>
              </a:extLst>
            </p:cNvPr>
            <p:cNvSpPr/>
            <p:nvPr/>
          </p:nvSpPr>
          <p:spPr>
            <a:xfrm>
              <a:off x="8690690" y="5045501"/>
              <a:ext cx="204276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0650" algn="ctr"/>
              <a:r>
                <a:rPr lang="en-US" sz="2000" i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Total Modules proposed as part of ShaalaKosh</a:t>
              </a:r>
            </a:p>
          </p:txBody>
        </p:sp>
      </p:grpSp>
      <p:pic>
        <p:nvPicPr>
          <p:cNvPr id="23" name="Content Placeholder 5">
            <a:extLst>
              <a:ext uri="{FF2B5EF4-FFF2-40B4-BE49-F238E27FC236}">
                <a16:creationId xmlns:a16="http://schemas.microsoft.com/office/drawing/2014/main" xmlns="" id="{95B5D65E-5BE1-40E0-BF0D-65D2684486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3611" y="2241747"/>
            <a:ext cx="653093" cy="653093"/>
          </a:xfr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24625A8C-5A18-488B-B16F-561F89287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5056" y="5060016"/>
            <a:ext cx="653093" cy="65309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91AC4498-73F9-48F4-AC07-CE71EF1AE2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0398" y="2189147"/>
            <a:ext cx="719022" cy="74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4379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500" dirty="0">
                <a:latin typeface="+mn-lt"/>
              </a:rPr>
              <a:t>Sample Use Case – Student Incentive Module will promote transparency at all level </a:t>
            </a:r>
            <a:br>
              <a:rPr lang="en-IN" sz="2500" dirty="0">
                <a:latin typeface="+mn-lt"/>
              </a:rPr>
            </a:br>
            <a:r>
              <a:rPr lang="en-IN" sz="2500" dirty="0">
                <a:latin typeface="+mn-lt"/>
              </a:rPr>
              <a:t>and will ensure extensive coverage of incentives </a:t>
            </a:r>
            <a:endParaRPr lang="en-US" sz="28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94472" y="6389473"/>
            <a:ext cx="2743200" cy="365125"/>
          </a:xfrm>
        </p:spPr>
        <p:txBody>
          <a:bodyPr/>
          <a:lstStyle/>
          <a:p>
            <a:fld id="{9A106EE5-5873-45EE-9684-6575C99AD695}" type="slidenum">
              <a:rPr lang="en-IN" smtClean="0"/>
              <a:pPr/>
              <a:t>9</a:t>
            </a:fld>
            <a:endParaRPr lang="en-IN"/>
          </a:p>
        </p:txBody>
      </p:sp>
      <p:sp>
        <p:nvSpPr>
          <p:cNvPr id="88" name="Freeform 4">
            <a:extLst>
              <a:ext uri="{FF2B5EF4-FFF2-40B4-BE49-F238E27FC236}">
                <a16:creationId xmlns:a16="http://schemas.microsoft.com/office/drawing/2014/main" xmlns="" id="{5558B246-EEAA-4E0D-B386-589924337508}"/>
              </a:ext>
            </a:extLst>
          </p:cNvPr>
          <p:cNvSpPr/>
          <p:nvPr/>
        </p:nvSpPr>
        <p:spPr>
          <a:xfrm>
            <a:off x="466431" y="2063419"/>
            <a:ext cx="2651760" cy="1005840"/>
          </a:xfrm>
          <a:custGeom>
            <a:avLst/>
            <a:gdLst>
              <a:gd name="connsiteX0" fmla="*/ 0 w 1114175"/>
              <a:gd name="connsiteY0" fmla="*/ 89134 h 891340"/>
              <a:gd name="connsiteX1" fmla="*/ 89134 w 1114175"/>
              <a:gd name="connsiteY1" fmla="*/ 0 h 891340"/>
              <a:gd name="connsiteX2" fmla="*/ 1025041 w 1114175"/>
              <a:gd name="connsiteY2" fmla="*/ 0 h 891340"/>
              <a:gd name="connsiteX3" fmla="*/ 1114175 w 1114175"/>
              <a:gd name="connsiteY3" fmla="*/ 89134 h 891340"/>
              <a:gd name="connsiteX4" fmla="*/ 1114175 w 1114175"/>
              <a:gd name="connsiteY4" fmla="*/ 802206 h 891340"/>
              <a:gd name="connsiteX5" fmla="*/ 1025041 w 1114175"/>
              <a:gd name="connsiteY5" fmla="*/ 891340 h 891340"/>
              <a:gd name="connsiteX6" fmla="*/ 89134 w 1114175"/>
              <a:gd name="connsiteY6" fmla="*/ 891340 h 891340"/>
              <a:gd name="connsiteX7" fmla="*/ 0 w 1114175"/>
              <a:gd name="connsiteY7" fmla="*/ 802206 h 891340"/>
              <a:gd name="connsiteX8" fmla="*/ 0 w 1114175"/>
              <a:gd name="connsiteY8" fmla="*/ 89134 h 89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4175" h="891340">
                <a:moveTo>
                  <a:pt x="0" y="89134"/>
                </a:moveTo>
                <a:cubicBezTo>
                  <a:pt x="0" y="39907"/>
                  <a:pt x="39907" y="0"/>
                  <a:pt x="89134" y="0"/>
                </a:cubicBezTo>
                <a:lnTo>
                  <a:pt x="1025041" y="0"/>
                </a:lnTo>
                <a:cubicBezTo>
                  <a:pt x="1074268" y="0"/>
                  <a:pt x="1114175" y="39907"/>
                  <a:pt x="1114175" y="89134"/>
                </a:cubicBezTo>
                <a:lnTo>
                  <a:pt x="1114175" y="802206"/>
                </a:lnTo>
                <a:cubicBezTo>
                  <a:pt x="1114175" y="851433"/>
                  <a:pt x="1074268" y="891340"/>
                  <a:pt x="1025041" y="891340"/>
                </a:cubicBezTo>
                <a:lnTo>
                  <a:pt x="89134" y="891340"/>
                </a:lnTo>
                <a:cubicBezTo>
                  <a:pt x="39907" y="891340"/>
                  <a:pt x="0" y="851433"/>
                  <a:pt x="0" y="802206"/>
                </a:cubicBezTo>
                <a:lnTo>
                  <a:pt x="0" y="89134"/>
                </a:lnTo>
                <a:close/>
              </a:path>
            </a:pathLst>
          </a:custGeom>
          <a:solidFill>
            <a:srgbClr val="C7D5E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061" tIns="47061" rIns="47061" bIns="47061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Teacher Module</a:t>
            </a:r>
          </a:p>
          <a:p>
            <a:pPr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1(b).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Input incentive requirements (including attributes)</a:t>
            </a:r>
          </a:p>
        </p:txBody>
      </p:sp>
      <p:sp>
        <p:nvSpPr>
          <p:cNvPr id="89" name="Freeform 8">
            <a:extLst>
              <a:ext uri="{FF2B5EF4-FFF2-40B4-BE49-F238E27FC236}">
                <a16:creationId xmlns:a16="http://schemas.microsoft.com/office/drawing/2014/main" xmlns="" id="{9355F7D6-2BC8-4CA9-BD9B-DB34DC28829D}"/>
              </a:ext>
            </a:extLst>
          </p:cNvPr>
          <p:cNvSpPr/>
          <p:nvPr/>
        </p:nvSpPr>
        <p:spPr>
          <a:xfrm>
            <a:off x="451447" y="3270937"/>
            <a:ext cx="2651760" cy="1005840"/>
          </a:xfrm>
          <a:custGeom>
            <a:avLst/>
            <a:gdLst>
              <a:gd name="connsiteX0" fmla="*/ 0 w 1114175"/>
              <a:gd name="connsiteY0" fmla="*/ 89134 h 891340"/>
              <a:gd name="connsiteX1" fmla="*/ 89134 w 1114175"/>
              <a:gd name="connsiteY1" fmla="*/ 0 h 891340"/>
              <a:gd name="connsiteX2" fmla="*/ 1025041 w 1114175"/>
              <a:gd name="connsiteY2" fmla="*/ 0 h 891340"/>
              <a:gd name="connsiteX3" fmla="*/ 1114175 w 1114175"/>
              <a:gd name="connsiteY3" fmla="*/ 89134 h 891340"/>
              <a:gd name="connsiteX4" fmla="*/ 1114175 w 1114175"/>
              <a:gd name="connsiteY4" fmla="*/ 802206 h 891340"/>
              <a:gd name="connsiteX5" fmla="*/ 1025041 w 1114175"/>
              <a:gd name="connsiteY5" fmla="*/ 891340 h 891340"/>
              <a:gd name="connsiteX6" fmla="*/ 89134 w 1114175"/>
              <a:gd name="connsiteY6" fmla="*/ 891340 h 891340"/>
              <a:gd name="connsiteX7" fmla="*/ 0 w 1114175"/>
              <a:gd name="connsiteY7" fmla="*/ 802206 h 891340"/>
              <a:gd name="connsiteX8" fmla="*/ 0 w 1114175"/>
              <a:gd name="connsiteY8" fmla="*/ 89134 h 89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4175" h="891340">
                <a:moveTo>
                  <a:pt x="0" y="89134"/>
                </a:moveTo>
                <a:cubicBezTo>
                  <a:pt x="0" y="39907"/>
                  <a:pt x="39907" y="0"/>
                  <a:pt x="89134" y="0"/>
                </a:cubicBezTo>
                <a:lnTo>
                  <a:pt x="1025041" y="0"/>
                </a:lnTo>
                <a:cubicBezTo>
                  <a:pt x="1074268" y="0"/>
                  <a:pt x="1114175" y="39907"/>
                  <a:pt x="1114175" y="89134"/>
                </a:cubicBezTo>
                <a:lnTo>
                  <a:pt x="1114175" y="802206"/>
                </a:lnTo>
                <a:cubicBezTo>
                  <a:pt x="1114175" y="851433"/>
                  <a:pt x="1074268" y="891340"/>
                  <a:pt x="1025041" y="891340"/>
                </a:cubicBezTo>
                <a:lnTo>
                  <a:pt x="89134" y="891340"/>
                </a:lnTo>
                <a:cubicBezTo>
                  <a:pt x="39907" y="891340"/>
                  <a:pt x="0" y="851433"/>
                  <a:pt x="0" y="802206"/>
                </a:cubicBezTo>
                <a:lnTo>
                  <a:pt x="0" y="89134"/>
                </a:lnTo>
                <a:close/>
              </a:path>
            </a:pathLst>
          </a:custGeom>
          <a:solidFill>
            <a:srgbClr val="C7D5E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061" tIns="47061" rIns="47061" bIns="47061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HM Module</a:t>
            </a:r>
            <a:endParaRPr lang="en-US" sz="1600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1(c)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Upload overall requirement for incentives in kind</a:t>
            </a:r>
          </a:p>
        </p:txBody>
      </p:sp>
      <p:sp>
        <p:nvSpPr>
          <p:cNvPr id="82" name="Freeform 8">
            <a:extLst>
              <a:ext uri="{FF2B5EF4-FFF2-40B4-BE49-F238E27FC236}">
                <a16:creationId xmlns:a16="http://schemas.microsoft.com/office/drawing/2014/main" xmlns="" id="{FCCE03D1-AA43-485B-90FA-091084CCF0B2}"/>
              </a:ext>
            </a:extLst>
          </p:cNvPr>
          <p:cNvSpPr/>
          <p:nvPr/>
        </p:nvSpPr>
        <p:spPr>
          <a:xfrm>
            <a:off x="378388" y="5641402"/>
            <a:ext cx="2651760" cy="1005840"/>
          </a:xfrm>
          <a:custGeom>
            <a:avLst/>
            <a:gdLst>
              <a:gd name="connsiteX0" fmla="*/ 0 w 1114175"/>
              <a:gd name="connsiteY0" fmla="*/ 89134 h 891340"/>
              <a:gd name="connsiteX1" fmla="*/ 89134 w 1114175"/>
              <a:gd name="connsiteY1" fmla="*/ 0 h 891340"/>
              <a:gd name="connsiteX2" fmla="*/ 1025041 w 1114175"/>
              <a:gd name="connsiteY2" fmla="*/ 0 h 891340"/>
              <a:gd name="connsiteX3" fmla="*/ 1114175 w 1114175"/>
              <a:gd name="connsiteY3" fmla="*/ 89134 h 891340"/>
              <a:gd name="connsiteX4" fmla="*/ 1114175 w 1114175"/>
              <a:gd name="connsiteY4" fmla="*/ 802206 h 891340"/>
              <a:gd name="connsiteX5" fmla="*/ 1025041 w 1114175"/>
              <a:gd name="connsiteY5" fmla="*/ 891340 h 891340"/>
              <a:gd name="connsiteX6" fmla="*/ 89134 w 1114175"/>
              <a:gd name="connsiteY6" fmla="*/ 891340 h 891340"/>
              <a:gd name="connsiteX7" fmla="*/ 0 w 1114175"/>
              <a:gd name="connsiteY7" fmla="*/ 802206 h 891340"/>
              <a:gd name="connsiteX8" fmla="*/ 0 w 1114175"/>
              <a:gd name="connsiteY8" fmla="*/ 89134 h 89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4175" h="891340">
                <a:moveTo>
                  <a:pt x="0" y="89134"/>
                </a:moveTo>
                <a:cubicBezTo>
                  <a:pt x="0" y="39907"/>
                  <a:pt x="39907" y="0"/>
                  <a:pt x="89134" y="0"/>
                </a:cubicBezTo>
                <a:lnTo>
                  <a:pt x="1025041" y="0"/>
                </a:lnTo>
                <a:cubicBezTo>
                  <a:pt x="1074268" y="0"/>
                  <a:pt x="1114175" y="39907"/>
                  <a:pt x="1114175" y="89134"/>
                </a:cubicBezTo>
                <a:lnTo>
                  <a:pt x="1114175" y="802206"/>
                </a:lnTo>
                <a:cubicBezTo>
                  <a:pt x="1114175" y="851433"/>
                  <a:pt x="1074268" y="891340"/>
                  <a:pt x="1025041" y="891340"/>
                </a:cubicBezTo>
                <a:lnTo>
                  <a:pt x="89134" y="891340"/>
                </a:lnTo>
                <a:cubicBezTo>
                  <a:pt x="39907" y="891340"/>
                  <a:pt x="0" y="851433"/>
                  <a:pt x="0" y="802206"/>
                </a:cubicBezTo>
                <a:lnTo>
                  <a:pt x="0" y="89134"/>
                </a:lnTo>
                <a:close/>
              </a:path>
            </a:pathLst>
          </a:custGeom>
          <a:solidFill>
            <a:srgbClr val="C7D5E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061" tIns="47061" rIns="47061" bIns="47061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Module</a:t>
            </a:r>
          </a:p>
          <a:p>
            <a:pPr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1(a).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Define performance incentive &amp; criteria</a:t>
            </a:r>
          </a:p>
        </p:txBody>
      </p:sp>
      <p:sp>
        <p:nvSpPr>
          <p:cNvPr id="97" name="Freeform 4">
            <a:extLst>
              <a:ext uri="{FF2B5EF4-FFF2-40B4-BE49-F238E27FC236}">
                <a16:creationId xmlns:a16="http://schemas.microsoft.com/office/drawing/2014/main" xmlns="" id="{8BAA8C47-C3D9-4E04-874D-50848C371377}"/>
              </a:ext>
            </a:extLst>
          </p:cNvPr>
          <p:cNvSpPr/>
          <p:nvPr/>
        </p:nvSpPr>
        <p:spPr>
          <a:xfrm>
            <a:off x="3459330" y="2067130"/>
            <a:ext cx="2651760" cy="1005840"/>
          </a:xfrm>
          <a:custGeom>
            <a:avLst/>
            <a:gdLst>
              <a:gd name="connsiteX0" fmla="*/ 0 w 1114175"/>
              <a:gd name="connsiteY0" fmla="*/ 89134 h 891340"/>
              <a:gd name="connsiteX1" fmla="*/ 89134 w 1114175"/>
              <a:gd name="connsiteY1" fmla="*/ 0 h 891340"/>
              <a:gd name="connsiteX2" fmla="*/ 1025041 w 1114175"/>
              <a:gd name="connsiteY2" fmla="*/ 0 h 891340"/>
              <a:gd name="connsiteX3" fmla="*/ 1114175 w 1114175"/>
              <a:gd name="connsiteY3" fmla="*/ 89134 h 891340"/>
              <a:gd name="connsiteX4" fmla="*/ 1114175 w 1114175"/>
              <a:gd name="connsiteY4" fmla="*/ 802206 h 891340"/>
              <a:gd name="connsiteX5" fmla="*/ 1025041 w 1114175"/>
              <a:gd name="connsiteY5" fmla="*/ 891340 h 891340"/>
              <a:gd name="connsiteX6" fmla="*/ 89134 w 1114175"/>
              <a:gd name="connsiteY6" fmla="*/ 891340 h 891340"/>
              <a:gd name="connsiteX7" fmla="*/ 0 w 1114175"/>
              <a:gd name="connsiteY7" fmla="*/ 802206 h 891340"/>
              <a:gd name="connsiteX8" fmla="*/ 0 w 1114175"/>
              <a:gd name="connsiteY8" fmla="*/ 89134 h 89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4175" h="891340">
                <a:moveTo>
                  <a:pt x="0" y="89134"/>
                </a:moveTo>
                <a:cubicBezTo>
                  <a:pt x="0" y="39907"/>
                  <a:pt x="39907" y="0"/>
                  <a:pt x="89134" y="0"/>
                </a:cubicBezTo>
                <a:lnTo>
                  <a:pt x="1025041" y="0"/>
                </a:lnTo>
                <a:cubicBezTo>
                  <a:pt x="1074268" y="0"/>
                  <a:pt x="1114175" y="39907"/>
                  <a:pt x="1114175" y="89134"/>
                </a:cubicBezTo>
                <a:lnTo>
                  <a:pt x="1114175" y="802206"/>
                </a:lnTo>
                <a:cubicBezTo>
                  <a:pt x="1114175" y="851433"/>
                  <a:pt x="1074268" y="891340"/>
                  <a:pt x="1025041" y="891340"/>
                </a:cubicBezTo>
                <a:lnTo>
                  <a:pt x="89134" y="891340"/>
                </a:lnTo>
                <a:cubicBezTo>
                  <a:pt x="39907" y="891340"/>
                  <a:pt x="0" y="851433"/>
                  <a:pt x="0" y="802206"/>
                </a:cubicBezTo>
                <a:lnTo>
                  <a:pt x="0" y="89134"/>
                </a:lnTo>
                <a:close/>
              </a:path>
            </a:pathLst>
          </a:custGeom>
          <a:solidFill>
            <a:srgbClr val="C7D5E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061" tIns="47061" rIns="47061" bIns="47061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Teacher Module</a:t>
            </a:r>
          </a:p>
          <a:p>
            <a:pPr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1(d) .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Mark student against receipt of incentives under different scheme heads</a:t>
            </a:r>
          </a:p>
        </p:txBody>
      </p:sp>
      <p:sp>
        <p:nvSpPr>
          <p:cNvPr id="99" name="Freeform 8">
            <a:extLst>
              <a:ext uri="{FF2B5EF4-FFF2-40B4-BE49-F238E27FC236}">
                <a16:creationId xmlns:a16="http://schemas.microsoft.com/office/drawing/2014/main" xmlns="" id="{6F718116-6849-4B0E-BE5D-D81194164112}"/>
              </a:ext>
            </a:extLst>
          </p:cNvPr>
          <p:cNvSpPr/>
          <p:nvPr/>
        </p:nvSpPr>
        <p:spPr>
          <a:xfrm>
            <a:off x="3459330" y="3258554"/>
            <a:ext cx="2651760" cy="1005840"/>
          </a:xfrm>
          <a:custGeom>
            <a:avLst/>
            <a:gdLst>
              <a:gd name="connsiteX0" fmla="*/ 0 w 1114175"/>
              <a:gd name="connsiteY0" fmla="*/ 89134 h 891340"/>
              <a:gd name="connsiteX1" fmla="*/ 89134 w 1114175"/>
              <a:gd name="connsiteY1" fmla="*/ 0 h 891340"/>
              <a:gd name="connsiteX2" fmla="*/ 1025041 w 1114175"/>
              <a:gd name="connsiteY2" fmla="*/ 0 h 891340"/>
              <a:gd name="connsiteX3" fmla="*/ 1114175 w 1114175"/>
              <a:gd name="connsiteY3" fmla="*/ 89134 h 891340"/>
              <a:gd name="connsiteX4" fmla="*/ 1114175 w 1114175"/>
              <a:gd name="connsiteY4" fmla="*/ 802206 h 891340"/>
              <a:gd name="connsiteX5" fmla="*/ 1025041 w 1114175"/>
              <a:gd name="connsiteY5" fmla="*/ 891340 h 891340"/>
              <a:gd name="connsiteX6" fmla="*/ 89134 w 1114175"/>
              <a:gd name="connsiteY6" fmla="*/ 891340 h 891340"/>
              <a:gd name="connsiteX7" fmla="*/ 0 w 1114175"/>
              <a:gd name="connsiteY7" fmla="*/ 802206 h 891340"/>
              <a:gd name="connsiteX8" fmla="*/ 0 w 1114175"/>
              <a:gd name="connsiteY8" fmla="*/ 89134 h 89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4175" h="891340">
                <a:moveTo>
                  <a:pt x="0" y="89134"/>
                </a:moveTo>
                <a:cubicBezTo>
                  <a:pt x="0" y="39907"/>
                  <a:pt x="39907" y="0"/>
                  <a:pt x="89134" y="0"/>
                </a:cubicBezTo>
                <a:lnTo>
                  <a:pt x="1025041" y="0"/>
                </a:lnTo>
                <a:cubicBezTo>
                  <a:pt x="1074268" y="0"/>
                  <a:pt x="1114175" y="39907"/>
                  <a:pt x="1114175" y="89134"/>
                </a:cubicBezTo>
                <a:lnTo>
                  <a:pt x="1114175" y="802206"/>
                </a:lnTo>
                <a:cubicBezTo>
                  <a:pt x="1114175" y="851433"/>
                  <a:pt x="1074268" y="891340"/>
                  <a:pt x="1025041" y="891340"/>
                </a:cubicBezTo>
                <a:lnTo>
                  <a:pt x="89134" y="891340"/>
                </a:lnTo>
                <a:cubicBezTo>
                  <a:pt x="39907" y="891340"/>
                  <a:pt x="0" y="851433"/>
                  <a:pt x="0" y="802206"/>
                </a:cubicBezTo>
                <a:lnTo>
                  <a:pt x="0" y="89134"/>
                </a:lnTo>
                <a:close/>
              </a:path>
            </a:pathLst>
          </a:custGeom>
          <a:solidFill>
            <a:srgbClr val="C7D5E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061" tIns="47061" rIns="47061" bIns="47061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HM Module</a:t>
            </a:r>
          </a:p>
          <a:p>
            <a:pPr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1(c) .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Update the status of distribution of incentives among students</a:t>
            </a:r>
          </a:p>
        </p:txBody>
      </p:sp>
      <p:sp>
        <p:nvSpPr>
          <p:cNvPr id="100" name="Freeform 8">
            <a:extLst>
              <a:ext uri="{FF2B5EF4-FFF2-40B4-BE49-F238E27FC236}">
                <a16:creationId xmlns:a16="http://schemas.microsoft.com/office/drawing/2014/main" xmlns="" id="{E25D3299-3DDB-4CAA-BFF3-212F2978C015}"/>
              </a:ext>
            </a:extLst>
          </p:cNvPr>
          <p:cNvSpPr/>
          <p:nvPr/>
        </p:nvSpPr>
        <p:spPr>
          <a:xfrm>
            <a:off x="3459330" y="4449978"/>
            <a:ext cx="2651760" cy="1005840"/>
          </a:xfrm>
          <a:custGeom>
            <a:avLst/>
            <a:gdLst>
              <a:gd name="connsiteX0" fmla="*/ 0 w 1114175"/>
              <a:gd name="connsiteY0" fmla="*/ 89134 h 891340"/>
              <a:gd name="connsiteX1" fmla="*/ 89134 w 1114175"/>
              <a:gd name="connsiteY1" fmla="*/ 0 h 891340"/>
              <a:gd name="connsiteX2" fmla="*/ 1025041 w 1114175"/>
              <a:gd name="connsiteY2" fmla="*/ 0 h 891340"/>
              <a:gd name="connsiteX3" fmla="*/ 1114175 w 1114175"/>
              <a:gd name="connsiteY3" fmla="*/ 89134 h 891340"/>
              <a:gd name="connsiteX4" fmla="*/ 1114175 w 1114175"/>
              <a:gd name="connsiteY4" fmla="*/ 802206 h 891340"/>
              <a:gd name="connsiteX5" fmla="*/ 1025041 w 1114175"/>
              <a:gd name="connsiteY5" fmla="*/ 891340 h 891340"/>
              <a:gd name="connsiteX6" fmla="*/ 89134 w 1114175"/>
              <a:gd name="connsiteY6" fmla="*/ 891340 h 891340"/>
              <a:gd name="connsiteX7" fmla="*/ 0 w 1114175"/>
              <a:gd name="connsiteY7" fmla="*/ 802206 h 891340"/>
              <a:gd name="connsiteX8" fmla="*/ 0 w 1114175"/>
              <a:gd name="connsiteY8" fmla="*/ 89134 h 89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4175" h="891340">
                <a:moveTo>
                  <a:pt x="0" y="89134"/>
                </a:moveTo>
                <a:cubicBezTo>
                  <a:pt x="0" y="39907"/>
                  <a:pt x="39907" y="0"/>
                  <a:pt x="89134" y="0"/>
                </a:cubicBezTo>
                <a:lnTo>
                  <a:pt x="1025041" y="0"/>
                </a:lnTo>
                <a:cubicBezTo>
                  <a:pt x="1074268" y="0"/>
                  <a:pt x="1114175" y="39907"/>
                  <a:pt x="1114175" y="89134"/>
                </a:cubicBezTo>
                <a:lnTo>
                  <a:pt x="1114175" y="802206"/>
                </a:lnTo>
                <a:cubicBezTo>
                  <a:pt x="1114175" y="851433"/>
                  <a:pt x="1074268" y="891340"/>
                  <a:pt x="1025041" y="891340"/>
                </a:cubicBezTo>
                <a:lnTo>
                  <a:pt x="89134" y="891340"/>
                </a:lnTo>
                <a:cubicBezTo>
                  <a:pt x="39907" y="891340"/>
                  <a:pt x="0" y="851433"/>
                  <a:pt x="0" y="802206"/>
                </a:cubicBezTo>
                <a:lnTo>
                  <a:pt x="0" y="89134"/>
                </a:lnTo>
                <a:close/>
              </a:path>
            </a:pathLst>
          </a:custGeom>
          <a:solidFill>
            <a:srgbClr val="C7D5E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061" tIns="47061" rIns="47061" bIns="47061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Block/District Module</a:t>
            </a:r>
          </a:p>
          <a:p>
            <a:pPr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1(b) .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Update fund/ incentive allocated to each school</a:t>
            </a:r>
          </a:p>
        </p:txBody>
      </p:sp>
      <p:sp>
        <p:nvSpPr>
          <p:cNvPr id="103" name="Freeform 8">
            <a:extLst>
              <a:ext uri="{FF2B5EF4-FFF2-40B4-BE49-F238E27FC236}">
                <a16:creationId xmlns:a16="http://schemas.microsoft.com/office/drawing/2014/main" xmlns="" id="{99BD2884-B9BC-4780-9408-3FDD2A4A03BB}"/>
              </a:ext>
            </a:extLst>
          </p:cNvPr>
          <p:cNvSpPr/>
          <p:nvPr/>
        </p:nvSpPr>
        <p:spPr>
          <a:xfrm>
            <a:off x="3473098" y="5641402"/>
            <a:ext cx="2651760" cy="1005840"/>
          </a:xfrm>
          <a:custGeom>
            <a:avLst/>
            <a:gdLst>
              <a:gd name="connsiteX0" fmla="*/ 0 w 1114175"/>
              <a:gd name="connsiteY0" fmla="*/ 89134 h 891340"/>
              <a:gd name="connsiteX1" fmla="*/ 89134 w 1114175"/>
              <a:gd name="connsiteY1" fmla="*/ 0 h 891340"/>
              <a:gd name="connsiteX2" fmla="*/ 1025041 w 1114175"/>
              <a:gd name="connsiteY2" fmla="*/ 0 h 891340"/>
              <a:gd name="connsiteX3" fmla="*/ 1114175 w 1114175"/>
              <a:gd name="connsiteY3" fmla="*/ 89134 h 891340"/>
              <a:gd name="connsiteX4" fmla="*/ 1114175 w 1114175"/>
              <a:gd name="connsiteY4" fmla="*/ 802206 h 891340"/>
              <a:gd name="connsiteX5" fmla="*/ 1025041 w 1114175"/>
              <a:gd name="connsiteY5" fmla="*/ 891340 h 891340"/>
              <a:gd name="connsiteX6" fmla="*/ 89134 w 1114175"/>
              <a:gd name="connsiteY6" fmla="*/ 891340 h 891340"/>
              <a:gd name="connsiteX7" fmla="*/ 0 w 1114175"/>
              <a:gd name="connsiteY7" fmla="*/ 802206 h 891340"/>
              <a:gd name="connsiteX8" fmla="*/ 0 w 1114175"/>
              <a:gd name="connsiteY8" fmla="*/ 89134 h 89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4175" h="891340">
                <a:moveTo>
                  <a:pt x="0" y="89134"/>
                </a:moveTo>
                <a:cubicBezTo>
                  <a:pt x="0" y="39907"/>
                  <a:pt x="39907" y="0"/>
                  <a:pt x="89134" y="0"/>
                </a:cubicBezTo>
                <a:lnTo>
                  <a:pt x="1025041" y="0"/>
                </a:lnTo>
                <a:cubicBezTo>
                  <a:pt x="1074268" y="0"/>
                  <a:pt x="1114175" y="39907"/>
                  <a:pt x="1114175" y="89134"/>
                </a:cubicBezTo>
                <a:lnTo>
                  <a:pt x="1114175" y="802206"/>
                </a:lnTo>
                <a:cubicBezTo>
                  <a:pt x="1114175" y="851433"/>
                  <a:pt x="1074268" y="891340"/>
                  <a:pt x="1025041" y="891340"/>
                </a:cubicBezTo>
                <a:lnTo>
                  <a:pt x="89134" y="891340"/>
                </a:lnTo>
                <a:cubicBezTo>
                  <a:pt x="39907" y="891340"/>
                  <a:pt x="0" y="851433"/>
                  <a:pt x="0" y="802206"/>
                </a:cubicBezTo>
                <a:lnTo>
                  <a:pt x="0" y="89134"/>
                </a:lnTo>
                <a:close/>
              </a:path>
            </a:pathLst>
          </a:custGeom>
          <a:solidFill>
            <a:srgbClr val="C7D5E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061" tIns="47061" rIns="47061" bIns="47061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Module</a:t>
            </a:r>
          </a:p>
          <a:p>
            <a:pPr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1(a).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Update the funds received from Center and funds allotted to district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82716" y="1897170"/>
            <a:ext cx="1387418" cy="4247152"/>
            <a:chOff x="185530" y="1711643"/>
            <a:chExt cx="1518738" cy="4247152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198783" y="5945542"/>
              <a:ext cx="17960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185530" y="1711643"/>
              <a:ext cx="26505" cy="424715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12035" y="1711643"/>
              <a:ext cx="149223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704268" y="1711643"/>
              <a:ext cx="0" cy="16624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Arrow Connector 25"/>
          <p:cNvCxnSpPr/>
          <p:nvPr/>
        </p:nvCxnSpPr>
        <p:spPr>
          <a:xfrm>
            <a:off x="1717520" y="3069259"/>
            <a:ext cx="0" cy="2016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V="1">
            <a:off x="4785398" y="5442566"/>
            <a:ext cx="0" cy="2210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V="1">
            <a:off x="4785398" y="4228970"/>
            <a:ext cx="0" cy="2210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V="1">
            <a:off x="4780135" y="3037546"/>
            <a:ext cx="0" cy="2210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xmlns="" id="{BEBF08E1-434C-4950-8463-D8A9699E147B}"/>
              </a:ext>
            </a:extLst>
          </p:cNvPr>
          <p:cNvSpPr/>
          <p:nvPr/>
        </p:nvSpPr>
        <p:spPr>
          <a:xfrm>
            <a:off x="106017" y="1830118"/>
            <a:ext cx="3154018" cy="487957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44" name="Rectangle 43"/>
          <p:cNvSpPr/>
          <p:nvPr/>
        </p:nvSpPr>
        <p:spPr>
          <a:xfrm>
            <a:off x="466431" y="1417983"/>
            <a:ext cx="2356282" cy="3180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Demand Assessment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3601994" y="1411810"/>
            <a:ext cx="2356282" cy="3180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Supply Assessment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xmlns="" id="{BEBF08E1-434C-4950-8463-D8A9699E147B}"/>
              </a:ext>
            </a:extLst>
          </p:cNvPr>
          <p:cNvSpPr/>
          <p:nvPr/>
        </p:nvSpPr>
        <p:spPr>
          <a:xfrm>
            <a:off x="3306419" y="1823494"/>
            <a:ext cx="2980170" cy="487957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xmlns="" id="{17667739-D478-4266-B7C9-B9D7D7C2D323}"/>
              </a:ext>
            </a:extLst>
          </p:cNvPr>
          <p:cNvGrpSpPr/>
          <p:nvPr/>
        </p:nvGrpSpPr>
        <p:grpSpPr>
          <a:xfrm rot="13245204">
            <a:off x="3107696" y="4082558"/>
            <a:ext cx="404026" cy="365760"/>
            <a:chOff x="1740793" y="1554389"/>
            <a:chExt cx="340978" cy="307859"/>
          </a:xfrm>
          <a:solidFill>
            <a:srgbClr val="002060"/>
          </a:solidFill>
        </p:grpSpPr>
        <p:sp>
          <p:nvSpPr>
            <p:cNvPr id="138" name="Right Arrow 31">
              <a:extLst>
                <a:ext uri="{FF2B5EF4-FFF2-40B4-BE49-F238E27FC236}">
                  <a16:creationId xmlns:a16="http://schemas.microsoft.com/office/drawing/2014/main" xmlns="" id="{4E5F906F-A730-4733-A47A-601563BF4A03}"/>
                </a:ext>
              </a:extLst>
            </p:cNvPr>
            <p:cNvSpPr/>
            <p:nvPr/>
          </p:nvSpPr>
          <p:spPr>
            <a:xfrm rot="8402510">
              <a:off x="1740793" y="1554389"/>
              <a:ext cx="340978" cy="307859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139" name="Right Arrow 4">
              <a:extLst>
                <a:ext uri="{FF2B5EF4-FFF2-40B4-BE49-F238E27FC236}">
                  <a16:creationId xmlns:a16="http://schemas.microsoft.com/office/drawing/2014/main" xmlns="" id="{05962E4B-FA21-4DB3-B772-32691C80E1E8}"/>
                </a:ext>
              </a:extLst>
            </p:cNvPr>
            <p:cNvSpPr/>
            <p:nvPr/>
          </p:nvSpPr>
          <p:spPr>
            <a:xfrm rot="19202510">
              <a:off x="1822369" y="1586304"/>
              <a:ext cx="248620" cy="18471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/>
            </a:p>
          </p:txBody>
        </p:sp>
      </p:grpSp>
      <p:sp>
        <p:nvSpPr>
          <p:cNvPr id="87" name="Freeform 2">
            <a:extLst>
              <a:ext uri="{FF2B5EF4-FFF2-40B4-BE49-F238E27FC236}">
                <a16:creationId xmlns:a16="http://schemas.microsoft.com/office/drawing/2014/main" xmlns="" id="{16C17DED-5BBB-4576-85EF-6444833C3FD4}"/>
              </a:ext>
            </a:extLst>
          </p:cNvPr>
          <p:cNvSpPr/>
          <p:nvPr/>
        </p:nvSpPr>
        <p:spPr>
          <a:xfrm>
            <a:off x="2754546" y="942188"/>
            <a:ext cx="968623" cy="859255"/>
          </a:xfrm>
          <a:custGeom>
            <a:avLst/>
            <a:gdLst>
              <a:gd name="connsiteX0" fmla="*/ 0 w 866769"/>
              <a:gd name="connsiteY0" fmla="*/ 375477 h 750954"/>
              <a:gd name="connsiteX1" fmla="*/ 433385 w 866769"/>
              <a:gd name="connsiteY1" fmla="*/ 0 h 750954"/>
              <a:gd name="connsiteX2" fmla="*/ 866770 w 866769"/>
              <a:gd name="connsiteY2" fmla="*/ 375477 h 750954"/>
              <a:gd name="connsiteX3" fmla="*/ 433385 w 866769"/>
              <a:gd name="connsiteY3" fmla="*/ 750954 h 750954"/>
              <a:gd name="connsiteX4" fmla="*/ 0 w 866769"/>
              <a:gd name="connsiteY4" fmla="*/ 375477 h 75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769" h="750954">
                <a:moveTo>
                  <a:pt x="0" y="375477"/>
                </a:moveTo>
                <a:cubicBezTo>
                  <a:pt x="0" y="168107"/>
                  <a:pt x="194033" y="0"/>
                  <a:pt x="433385" y="0"/>
                </a:cubicBezTo>
                <a:cubicBezTo>
                  <a:pt x="672737" y="0"/>
                  <a:pt x="866770" y="168107"/>
                  <a:pt x="866770" y="375477"/>
                </a:cubicBezTo>
                <a:cubicBezTo>
                  <a:pt x="866770" y="582847"/>
                  <a:pt x="672737" y="750954"/>
                  <a:pt x="433385" y="750954"/>
                </a:cubicBezTo>
                <a:cubicBezTo>
                  <a:pt x="194033" y="750954"/>
                  <a:pt x="0" y="582847"/>
                  <a:pt x="0" y="375477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825" tIns="118865" rIns="135825" bIns="118865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 Module</a:t>
            </a:r>
          </a:p>
        </p:txBody>
      </p:sp>
      <p:sp>
        <p:nvSpPr>
          <p:cNvPr id="140" name="Freeform 2">
            <a:extLst>
              <a:ext uri="{FF2B5EF4-FFF2-40B4-BE49-F238E27FC236}">
                <a16:creationId xmlns:a16="http://schemas.microsoft.com/office/drawing/2014/main" xmlns="" id="{16C17DED-5BBB-4576-85EF-6444833C3FD4}"/>
              </a:ext>
            </a:extLst>
          </p:cNvPr>
          <p:cNvSpPr/>
          <p:nvPr/>
        </p:nvSpPr>
        <p:spPr>
          <a:xfrm>
            <a:off x="9148720" y="954924"/>
            <a:ext cx="968623" cy="859255"/>
          </a:xfrm>
          <a:custGeom>
            <a:avLst/>
            <a:gdLst>
              <a:gd name="connsiteX0" fmla="*/ 0 w 866769"/>
              <a:gd name="connsiteY0" fmla="*/ 375477 h 750954"/>
              <a:gd name="connsiteX1" fmla="*/ 433385 w 866769"/>
              <a:gd name="connsiteY1" fmla="*/ 0 h 750954"/>
              <a:gd name="connsiteX2" fmla="*/ 866770 w 866769"/>
              <a:gd name="connsiteY2" fmla="*/ 375477 h 750954"/>
              <a:gd name="connsiteX3" fmla="*/ 433385 w 866769"/>
              <a:gd name="connsiteY3" fmla="*/ 750954 h 750954"/>
              <a:gd name="connsiteX4" fmla="*/ 0 w 866769"/>
              <a:gd name="connsiteY4" fmla="*/ 375477 h 75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769" h="750954">
                <a:moveTo>
                  <a:pt x="0" y="375477"/>
                </a:moveTo>
                <a:cubicBezTo>
                  <a:pt x="0" y="168107"/>
                  <a:pt x="194033" y="0"/>
                  <a:pt x="433385" y="0"/>
                </a:cubicBezTo>
                <a:cubicBezTo>
                  <a:pt x="672737" y="0"/>
                  <a:pt x="866770" y="168107"/>
                  <a:pt x="866770" y="375477"/>
                </a:cubicBezTo>
                <a:cubicBezTo>
                  <a:pt x="866770" y="582847"/>
                  <a:pt x="672737" y="750954"/>
                  <a:pt x="433385" y="750954"/>
                </a:cubicBezTo>
                <a:cubicBezTo>
                  <a:pt x="194033" y="750954"/>
                  <a:pt x="0" y="582847"/>
                  <a:pt x="0" y="375477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825" tIns="118865" rIns="135825" bIns="118865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 Module</a:t>
            </a:r>
          </a:p>
        </p:txBody>
      </p:sp>
      <p:sp>
        <p:nvSpPr>
          <p:cNvPr id="142" name="Freeform 35">
            <a:extLst>
              <a:ext uri="{FF2B5EF4-FFF2-40B4-BE49-F238E27FC236}">
                <a16:creationId xmlns:a16="http://schemas.microsoft.com/office/drawing/2014/main" xmlns="" id="{C6C5BEAF-31BA-4615-BE4C-B128658D90BC}"/>
              </a:ext>
            </a:extLst>
          </p:cNvPr>
          <p:cNvSpPr/>
          <p:nvPr/>
        </p:nvSpPr>
        <p:spPr>
          <a:xfrm>
            <a:off x="7445565" y="3539085"/>
            <a:ext cx="4486958" cy="8229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061" tIns="47061" rIns="47061" bIns="47061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IN" sz="16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HM Module</a:t>
            </a:r>
          </a:p>
          <a:p>
            <a:pPr lvl="0"/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Incentives in kind received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List of beneficiary students for disbursement</a:t>
            </a:r>
          </a:p>
        </p:txBody>
      </p:sp>
      <p:sp>
        <p:nvSpPr>
          <p:cNvPr id="143" name="Freeform 36">
            <a:extLst>
              <a:ext uri="{FF2B5EF4-FFF2-40B4-BE49-F238E27FC236}">
                <a16:creationId xmlns:a16="http://schemas.microsoft.com/office/drawing/2014/main" xmlns="" id="{5F0BB99C-0983-4EE6-A74F-359955FC5A97}"/>
              </a:ext>
            </a:extLst>
          </p:cNvPr>
          <p:cNvSpPr/>
          <p:nvPr/>
        </p:nvSpPr>
        <p:spPr>
          <a:xfrm>
            <a:off x="7426764" y="2681289"/>
            <a:ext cx="4486415" cy="8229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061" tIns="47061" rIns="47061" bIns="47061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IN" sz="16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State/District/Block Module</a:t>
            </a:r>
          </a:p>
          <a:p>
            <a:pPr lvl="0"/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Total requirement for incentives in kind</a:t>
            </a:r>
          </a:p>
          <a:p>
            <a:pPr lvl="0"/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Availability &amp; % of students awaiting benefits</a:t>
            </a:r>
          </a:p>
        </p:txBody>
      </p:sp>
      <p:sp>
        <p:nvSpPr>
          <p:cNvPr id="144" name="Freeform 34">
            <a:extLst>
              <a:ext uri="{FF2B5EF4-FFF2-40B4-BE49-F238E27FC236}">
                <a16:creationId xmlns:a16="http://schemas.microsoft.com/office/drawing/2014/main" xmlns="" id="{4E007686-6007-499B-A1F7-137474B924ED}"/>
              </a:ext>
            </a:extLst>
          </p:cNvPr>
          <p:cNvSpPr/>
          <p:nvPr/>
        </p:nvSpPr>
        <p:spPr>
          <a:xfrm>
            <a:off x="7426764" y="1823494"/>
            <a:ext cx="4486958" cy="8229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061" tIns="47061" rIns="47061" bIns="47061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6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Module</a:t>
            </a:r>
          </a:p>
          <a:p>
            <a:pPr lvl="0"/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Funds needed and allotted (State wise)</a:t>
            </a:r>
          </a:p>
          <a:p>
            <a:pPr lvl="0"/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Utilization status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xmlns="" id="{BEBF08E1-434C-4950-8463-D8A9699E147B}"/>
              </a:ext>
            </a:extLst>
          </p:cNvPr>
          <p:cNvSpPr/>
          <p:nvPr/>
        </p:nvSpPr>
        <p:spPr>
          <a:xfrm>
            <a:off x="52263" y="931533"/>
            <a:ext cx="6348537" cy="5848679"/>
          </a:xfrm>
          <a:prstGeom prst="rect">
            <a:avLst/>
          </a:prstGeom>
          <a:noFill/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xmlns="" id="{BEBF08E1-434C-4950-8463-D8A9699E147B}"/>
              </a:ext>
            </a:extLst>
          </p:cNvPr>
          <p:cNvSpPr/>
          <p:nvPr/>
        </p:nvSpPr>
        <p:spPr>
          <a:xfrm>
            <a:off x="7279081" y="915168"/>
            <a:ext cx="4758592" cy="3534810"/>
          </a:xfrm>
          <a:prstGeom prst="rect">
            <a:avLst/>
          </a:prstGeom>
          <a:noFill/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147" name="Freeform 2">
            <a:extLst>
              <a:ext uri="{FF2B5EF4-FFF2-40B4-BE49-F238E27FC236}">
                <a16:creationId xmlns:a16="http://schemas.microsoft.com/office/drawing/2014/main" xmlns="" id="{16C17DED-5BBB-4576-85EF-6444833C3FD4}"/>
              </a:ext>
            </a:extLst>
          </p:cNvPr>
          <p:cNvSpPr/>
          <p:nvPr/>
        </p:nvSpPr>
        <p:spPr>
          <a:xfrm>
            <a:off x="6144758" y="2673407"/>
            <a:ext cx="1263617" cy="8592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825" tIns="118865" rIns="135825" bIns="118865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 Database</a:t>
            </a:r>
          </a:p>
        </p:txBody>
      </p:sp>
      <p:sp>
        <p:nvSpPr>
          <p:cNvPr id="111" name="Bent Arrow 110"/>
          <p:cNvSpPr/>
          <p:nvPr/>
        </p:nvSpPr>
        <p:spPr>
          <a:xfrm rot="16200000" flipV="1">
            <a:off x="6151300" y="3590723"/>
            <a:ext cx="831968" cy="710676"/>
          </a:xfrm>
          <a:prstGeom prst="ben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2" name="Bent Arrow 111"/>
          <p:cNvSpPr/>
          <p:nvPr/>
        </p:nvSpPr>
        <p:spPr>
          <a:xfrm>
            <a:off x="6688352" y="2007247"/>
            <a:ext cx="730598" cy="666160"/>
          </a:xfrm>
          <a:prstGeom prst="bentArrow">
            <a:avLst>
              <a:gd name="adj1" fmla="val 25000"/>
              <a:gd name="adj2" fmla="val 26019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xmlns="" id="{82C71A63-1A2E-4810-888E-82BD722B4996}"/>
              </a:ext>
            </a:extLst>
          </p:cNvPr>
          <p:cNvSpPr/>
          <p:nvPr/>
        </p:nvSpPr>
        <p:spPr>
          <a:xfrm>
            <a:off x="6638751" y="4914217"/>
            <a:ext cx="2445059" cy="1773628"/>
          </a:xfrm>
          <a:prstGeom prst="roundRect">
            <a:avLst/>
          </a:prstGeom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i="1" dirty="0">
                <a:solidFill>
                  <a:schemeClr val="accent4">
                    <a:lumMod val="75000"/>
                  </a:schemeClr>
                </a:solidFill>
              </a:rPr>
              <a:t>Transparency in Incentive Distribution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i="1" dirty="0">
                <a:solidFill>
                  <a:schemeClr val="accent4">
                    <a:lumMod val="75000"/>
                  </a:schemeClr>
                </a:solidFill>
              </a:rPr>
              <a:t>Accurate Targeting of Benefits</a:t>
            </a:r>
          </a:p>
          <a:p>
            <a:endParaRPr lang="en-IN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xmlns="" id="{6A7BDAFB-A329-4EA7-A6D6-E15E566626E4}"/>
              </a:ext>
            </a:extLst>
          </p:cNvPr>
          <p:cNvSpPr txBox="1"/>
          <p:nvPr/>
        </p:nvSpPr>
        <p:spPr>
          <a:xfrm>
            <a:off x="6688353" y="4515419"/>
            <a:ext cx="5269200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600" dirty="0"/>
              <a:t>Use Cases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9137550" y="4914217"/>
            <a:ext cx="2638051" cy="1788849"/>
          </a:xfrm>
          <a:prstGeom prst="roundRect">
            <a:avLst/>
          </a:prstGeom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i="1" dirty="0">
                <a:solidFill>
                  <a:schemeClr val="accent4">
                    <a:lumMod val="75000"/>
                  </a:schemeClr>
                </a:solidFill>
              </a:rPr>
              <a:t>Easy mapping of Supply with Demand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i="1" dirty="0">
                <a:solidFill>
                  <a:schemeClr val="accent4">
                    <a:lumMod val="75000"/>
                  </a:schemeClr>
                </a:solidFill>
              </a:rPr>
              <a:t>Guarantee for Beneficiaries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i="1" dirty="0">
                <a:solidFill>
                  <a:schemeClr val="accent4">
                    <a:lumMod val="75000"/>
                  </a:schemeClr>
                </a:solidFill>
              </a:rPr>
              <a:t>Hassle-free Planning Process</a:t>
            </a:r>
          </a:p>
        </p:txBody>
      </p:sp>
    </p:spTree>
    <p:extLst>
      <p:ext uri="{BB962C8B-B14F-4D97-AF65-F5344CB8AC3E}">
        <p14:creationId xmlns:p14="http://schemas.microsoft.com/office/powerpoint/2010/main" xmlns="" val="2299106584"/>
      </p:ext>
    </p:extLst>
  </p:cSld>
  <p:clrMapOvr>
    <a:masterClrMapping/>
  </p:clrMapOvr>
</p:sld>
</file>

<file path=ppt/theme/theme1.xml><?xml version="1.0" encoding="utf-8"?>
<a:theme xmlns:a="http://schemas.openxmlformats.org/drawingml/2006/main" name="26052016 Samhita PPT Template">
  <a:themeElements>
    <a:clrScheme name="Samhit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1615E"/>
      </a:accent1>
      <a:accent2>
        <a:srgbClr val="439C85"/>
      </a:accent2>
      <a:accent3>
        <a:srgbClr val="F4C85E"/>
      </a:accent3>
      <a:accent4>
        <a:srgbClr val="F36D49"/>
      </a:accent4>
      <a:accent5>
        <a:srgbClr val="646E35"/>
      </a:accent5>
      <a:accent6>
        <a:srgbClr val="4F2B60"/>
      </a:accent6>
      <a:hlink>
        <a:srgbClr val="0000FF"/>
      </a:hlink>
      <a:folHlink>
        <a:srgbClr val="800080"/>
      </a:folHlink>
    </a:clrScheme>
    <a:fontScheme name="Samhita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25072016 Samhita PPT template" id="{CE0D3AF1-6DCB-4FB5-8955-AEC889447576}" vid="{6627A81C-2CBF-4FFB-ADB8-FD7BD470BC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10082016 Samhita PPT template</Template>
  <TotalTime>7849</TotalTime>
  <Words>2953</Words>
  <Application>Microsoft Office PowerPoint</Application>
  <PresentationFormat>Custom</PresentationFormat>
  <Paragraphs>903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26052016 Samhita PPT Template</vt:lpstr>
      <vt:lpstr>Slide 1</vt:lpstr>
      <vt:lpstr>Table of Content</vt:lpstr>
      <vt:lpstr>Opportunity in Hand</vt:lpstr>
      <vt:lpstr>Currently, several information systems like U-DISE, SDMIS, Shaala Siddhi, State’s MIS initiatives, etc. have an opportunity to get integrated , extended and made holistic </vt:lpstr>
      <vt:lpstr>Overview of ShaalaKosh</vt:lpstr>
      <vt:lpstr>ShaalaKosh, a lighthouse MHRD initiative for ‘Bringing Integrated Data to Education’ An end-to-end solution from data collection to data usage</vt:lpstr>
      <vt:lpstr>ShaalaKosh Modules</vt:lpstr>
      <vt:lpstr>ShaalaKosh caters to end to end lifecycle of all the 3 major pillars of education- students/teachers/schools</vt:lpstr>
      <vt:lpstr>Sample Use Case – Student Incentive Module will promote transparency at all level  and will ensure extensive coverage of incentives </vt:lpstr>
      <vt:lpstr>ShaalaKosh Pilot/Phase 1</vt:lpstr>
      <vt:lpstr>ShaalaKosh Pilot is implemented across 1.9 lakh teachers from 3 States w.r.t. Teacher Attendance and WASH Indicators module</vt:lpstr>
      <vt:lpstr>Snapshot of National Dashboard</vt:lpstr>
      <vt:lpstr>Learnings from ShaalaKosh Pilot</vt:lpstr>
      <vt:lpstr>ShaalaKosh Long Term Plan</vt:lpstr>
      <vt:lpstr>ShaalaKosh has been able to successfully achieve Phase 1({Pilot} implementation and is ready for Phase 2</vt:lpstr>
      <vt:lpstr>Phase 2 of ShaalaKosh will kick start on Apr 15 with Teacher Profile Module and will be rolled out in Apr end</vt:lpstr>
      <vt:lpstr>UDISE- Current Data Landscape</vt:lpstr>
      <vt:lpstr>Overview –Data Analysis as per U-DISE (2016-17) and SDMIS</vt:lpstr>
      <vt:lpstr>Maintaining data records at school level and proper trainings will help to enhance the completeness of data; Incomplete data is still found for 4 variables mentioned below:</vt:lpstr>
      <vt:lpstr>Data filled is not as per U-DISE prescribed norms, checks need to be applied at the requisite level to increase accuracy; 6 variables had &gt;=2% erroneous data as mentioned below </vt:lpstr>
      <vt:lpstr>Large number of incidents on out-of-bound values were found; quality of data need to be improved significantly </vt:lpstr>
      <vt:lpstr> Scope of improvement in data quality was found post applying few validation checks on teacher’s data</vt:lpstr>
      <vt:lpstr>Current data shows majority of teachers did not undergo training; adequate training should be provided to the teachers</vt:lpstr>
      <vt:lpstr>Current data shows majority of teachers did not undergo training; adequate training should be provided to the teachers</vt:lpstr>
      <vt:lpstr>Variation in student enrolment data observed between U-DISE and SDMIS is a concern which needs to be addressed by senior state leadership </vt:lpstr>
      <vt:lpstr>ShaalaKosh-State Map</vt:lpstr>
      <vt:lpstr>Status of EMIS system with States (as shared with MHRD)</vt:lpstr>
      <vt:lpstr>Conclusion-Key Take away</vt:lpstr>
      <vt:lpstr>Key deliverables by MHRD</vt:lpstr>
      <vt:lpstr>Key expectations from states </vt:lpstr>
      <vt:lpstr>Timelines for States to adopt ShaalaKosh</vt:lpstr>
      <vt:lpstr>Slide 32</vt:lpstr>
      <vt:lpstr>Slide 33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Shreya Agarwal</dc:creator>
  <cp:lastModifiedBy>Admin</cp:lastModifiedBy>
  <cp:revision>268</cp:revision>
  <cp:lastPrinted>2018-03-23T08:42:04Z</cp:lastPrinted>
  <dcterms:created xsi:type="dcterms:W3CDTF">2018-01-01T08:05:00Z</dcterms:created>
  <dcterms:modified xsi:type="dcterms:W3CDTF">2018-04-17T03:59:08Z</dcterms:modified>
</cp:coreProperties>
</file>